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image14.jpg" ContentType="image/jpg"/>
  <Override PartName="/ppt/media/image15.jpg" ContentType="image/jpg"/>
  <Override PartName="/ppt/media/image16.jpg" ContentType="image/jpg"/>
  <Override PartName="/ppt/media/image20.jpg" ContentType="image/jpg"/>
  <Override PartName="/ppt/media/image21.jpg" ContentType="image/jpg"/>
  <Override PartName="/ppt/media/image22.jpg" ContentType="image/jp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94" r:id="rId12"/>
    <p:sldId id="266" r:id="rId13"/>
    <p:sldId id="267" r:id="rId14"/>
    <p:sldId id="268" r:id="rId15"/>
    <p:sldId id="269" r:id="rId16"/>
    <p:sldId id="270" r:id="rId17"/>
    <p:sldId id="274" r:id="rId18"/>
    <p:sldId id="275" r:id="rId19"/>
    <p:sldId id="272" r:id="rId20"/>
    <p:sldId id="273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9" r:id="rId33"/>
    <p:sldId id="287" r:id="rId34"/>
    <p:sldId id="288" r:id="rId35"/>
    <p:sldId id="290" r:id="rId36"/>
    <p:sldId id="291" r:id="rId37"/>
    <p:sldId id="293" r:id="rId38"/>
    <p:sldId id="292" r:id="rId3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63A51"/>
    <a:srgbClr val="C629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74" autoAdjust="0"/>
    <p:restoredTop sz="94660"/>
  </p:normalViewPr>
  <p:slideViewPr>
    <p:cSldViewPr snapToGrid="0">
      <p:cViewPr varScale="1">
        <p:scale>
          <a:sx n="79" d="100"/>
          <a:sy n="79" d="100"/>
        </p:scale>
        <p:origin x="81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6584E-4C66-492B-BBAF-57DDE5C55DE9}" type="datetimeFigureOut">
              <a:rPr lang="ca-ES" smtClean="0"/>
              <a:t>4/10/2021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566C3-954B-4033-A465-A15261C47998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2651421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6584E-4C66-492B-BBAF-57DDE5C55DE9}" type="datetimeFigureOut">
              <a:rPr lang="ca-ES" smtClean="0"/>
              <a:t>4/10/2021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566C3-954B-4033-A465-A15261C47998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6935217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6584E-4C66-492B-BBAF-57DDE5C55DE9}" type="datetimeFigureOut">
              <a:rPr lang="ca-ES" smtClean="0"/>
              <a:t>4/10/2021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566C3-954B-4033-A465-A15261C47998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3114021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6584E-4C66-492B-BBAF-57DDE5C55DE9}" type="datetimeFigureOut">
              <a:rPr lang="ca-ES" smtClean="0"/>
              <a:t>4/10/2021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566C3-954B-4033-A465-A15261C47998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2523224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6584E-4C66-492B-BBAF-57DDE5C55DE9}" type="datetimeFigureOut">
              <a:rPr lang="ca-ES" smtClean="0"/>
              <a:t>4/10/2021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566C3-954B-4033-A465-A15261C47998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629546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6584E-4C66-492B-BBAF-57DDE5C55DE9}" type="datetimeFigureOut">
              <a:rPr lang="ca-ES" smtClean="0"/>
              <a:t>4/10/2021</a:t>
            </a:fld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566C3-954B-4033-A465-A15261C47998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3462802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6584E-4C66-492B-BBAF-57DDE5C55DE9}" type="datetimeFigureOut">
              <a:rPr lang="ca-ES" smtClean="0"/>
              <a:t>4/10/2021</a:t>
            </a:fld>
            <a:endParaRPr lang="ca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566C3-954B-4033-A465-A15261C47998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5674631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6584E-4C66-492B-BBAF-57DDE5C55DE9}" type="datetimeFigureOut">
              <a:rPr lang="ca-ES" smtClean="0"/>
              <a:t>4/10/2021</a:t>
            </a:fld>
            <a:endParaRPr lang="ca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566C3-954B-4033-A465-A15261C47998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7163999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6584E-4C66-492B-BBAF-57DDE5C55DE9}" type="datetimeFigureOut">
              <a:rPr lang="ca-ES" smtClean="0"/>
              <a:t>4/10/2021</a:t>
            </a:fld>
            <a:endParaRPr lang="ca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566C3-954B-4033-A465-A15261C47998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0015946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6584E-4C66-492B-BBAF-57DDE5C55DE9}" type="datetimeFigureOut">
              <a:rPr lang="ca-ES" smtClean="0"/>
              <a:t>4/10/2021</a:t>
            </a:fld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566C3-954B-4033-A465-A15261C47998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7790299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6584E-4C66-492B-BBAF-57DDE5C55DE9}" type="datetimeFigureOut">
              <a:rPr lang="ca-ES" smtClean="0"/>
              <a:t>4/10/2021</a:t>
            </a:fld>
            <a:endParaRPr lang="ca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566C3-954B-4033-A465-A15261C47998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839319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6000"/>
            <a:biLevel thresh="25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A6584E-4C66-492B-BBAF-57DDE5C55DE9}" type="datetimeFigureOut">
              <a:rPr lang="ca-ES" smtClean="0"/>
              <a:t>4/10/2021</a:t>
            </a:fld>
            <a:endParaRPr lang="ca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a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6566C3-954B-4033-A465-A15261C47998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343185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g"/><Relationship Id="rId5" Type="http://schemas.openxmlformats.org/officeDocument/2006/relationships/image" Target="../media/image20.jpg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000"/>
            <a:biLevel thresh="25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AB4D6BD1-991B-4265-97CE-2FFE2BDC1959}"/>
              </a:ext>
            </a:extLst>
          </p:cNvPr>
          <p:cNvCxnSpPr>
            <a:cxnSpLocks/>
          </p:cNvCxnSpPr>
          <p:nvPr/>
        </p:nvCxnSpPr>
        <p:spPr>
          <a:xfrm>
            <a:off x="896256" y="5196114"/>
            <a:ext cx="11306372" cy="0"/>
          </a:xfrm>
          <a:prstGeom prst="line">
            <a:avLst/>
          </a:prstGeom>
          <a:ln w="44450" cmpd="sng">
            <a:solidFill>
              <a:srgbClr val="C6290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Imagen 9">
            <a:extLst>
              <a:ext uri="{FF2B5EF4-FFF2-40B4-BE49-F238E27FC236}">
                <a16:creationId xmlns:a16="http://schemas.microsoft.com/office/drawing/2014/main" id="{56889939-A848-4AE5-8F5F-ED121CE13D0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999" y="5634491"/>
            <a:ext cx="1977610" cy="463502"/>
          </a:xfrm>
          <a:prstGeom prst="rect">
            <a:avLst/>
          </a:prstGeom>
          <a:solidFill>
            <a:schemeClr val="accent1"/>
          </a:solidFill>
        </p:spPr>
      </p:pic>
      <p:sp>
        <p:nvSpPr>
          <p:cNvPr id="13" name="Título 1">
            <a:extLst>
              <a:ext uri="{FF2B5EF4-FFF2-40B4-BE49-F238E27FC236}">
                <a16:creationId xmlns:a16="http://schemas.microsoft.com/office/drawing/2014/main" id="{D378B743-AA73-4AC5-B589-7374C435C944}"/>
              </a:ext>
            </a:extLst>
          </p:cNvPr>
          <p:cNvSpPr txBox="1">
            <a:spLocks/>
          </p:cNvSpPr>
          <p:nvPr/>
        </p:nvSpPr>
        <p:spPr>
          <a:xfrm>
            <a:off x="1015999" y="1617041"/>
            <a:ext cx="6858000" cy="207749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" sz="3000" b="1" dirty="0">
                <a:latin typeface="Calibri "/>
              </a:rPr>
              <a:t>L’HABITATGE COOPERATIU ASSEQUIBLE ALTERNATIVES A LA PROPIETAT</a:t>
            </a:r>
          </a:p>
        </p:txBody>
      </p:sp>
      <p:sp>
        <p:nvSpPr>
          <p:cNvPr id="14" name="Subtítulo 2">
            <a:extLst>
              <a:ext uri="{FF2B5EF4-FFF2-40B4-BE49-F238E27FC236}">
                <a16:creationId xmlns:a16="http://schemas.microsoft.com/office/drawing/2014/main" id="{8004A31B-BA93-4B63-95F8-BFCA3F0110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15999" y="3861210"/>
            <a:ext cx="6858000" cy="830997"/>
          </a:xfrm>
        </p:spPr>
        <p:txBody>
          <a:bodyPr>
            <a:noAutofit/>
          </a:bodyPr>
          <a:lstStyle/>
          <a:p>
            <a:pPr algn="l"/>
            <a:r>
              <a:rPr lang="es-ES" sz="2000" dirty="0"/>
              <a:t>Polítiques de </a:t>
            </a:r>
            <a:r>
              <a:rPr lang="es-ES" sz="2000" dirty="0" err="1"/>
              <a:t>foment</a:t>
            </a:r>
            <a:r>
              <a:rPr lang="es-ES" sz="2000" dirty="0"/>
              <a:t> </a:t>
            </a:r>
            <a:r>
              <a:rPr lang="es-ES" sz="2000" dirty="0" err="1"/>
              <a:t>engegades</a:t>
            </a:r>
            <a:r>
              <a:rPr lang="es-ES" sz="2000" dirty="0"/>
              <a:t> per </a:t>
            </a:r>
            <a:r>
              <a:rPr lang="es-ES" sz="2000" dirty="0" err="1"/>
              <a:t>l’Ajuntament</a:t>
            </a:r>
            <a:r>
              <a:rPr lang="es-ES" sz="2000" dirty="0"/>
              <a:t> de Barcelona</a:t>
            </a:r>
          </a:p>
          <a:p>
            <a:pPr algn="l"/>
            <a:r>
              <a:rPr lang="es-ES" sz="2000" dirty="0"/>
              <a:t>6è </a:t>
            </a:r>
            <a:r>
              <a:rPr lang="es-ES" sz="2000" dirty="0" err="1"/>
              <a:t>Congrès</a:t>
            </a:r>
            <a:r>
              <a:rPr lang="es-ES" sz="2000" dirty="0"/>
              <a:t> de </a:t>
            </a:r>
            <a:r>
              <a:rPr lang="es-ES" sz="2000" dirty="0" err="1"/>
              <a:t>l’Advocacia</a:t>
            </a:r>
            <a:r>
              <a:rPr lang="es-ES" sz="2000" dirty="0"/>
              <a:t> de Barcelona</a:t>
            </a:r>
          </a:p>
          <a:p>
            <a:pPr algn="l"/>
            <a:r>
              <a:rPr lang="es-ES" sz="2000" dirty="0"/>
              <a:t>4-7 </a:t>
            </a:r>
            <a:r>
              <a:rPr lang="es-ES" sz="2000" dirty="0" err="1"/>
              <a:t>d’octubre</a:t>
            </a:r>
            <a:r>
              <a:rPr lang="es-ES" sz="2000" dirty="0"/>
              <a:t> de 2021</a:t>
            </a: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7D06762E-2EB4-44F6-9019-2A9221934348}"/>
              </a:ext>
            </a:extLst>
          </p:cNvPr>
          <p:cNvSpPr/>
          <p:nvPr/>
        </p:nvSpPr>
        <p:spPr>
          <a:xfrm>
            <a:off x="9642009" y="5600699"/>
            <a:ext cx="1908881" cy="707967"/>
          </a:xfrm>
          <a:prstGeom prst="rect">
            <a:avLst/>
          </a:prstGeom>
          <a:blipFill dpi="0" rotWithShape="1">
            <a:blip r:embed="rId4">
              <a:alphaModFix amt="84000"/>
            </a:blip>
            <a:srcRect/>
            <a:stretch>
              <a:fillRect l="-7826" t="-60103" r="-12732" b="-1838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16673550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DEBB9B83-DB27-47CA-8D87-5AC99290CA57}"/>
              </a:ext>
            </a:extLst>
          </p:cNvPr>
          <p:cNvCxnSpPr>
            <a:cxnSpLocks/>
          </p:cNvCxnSpPr>
          <p:nvPr/>
        </p:nvCxnSpPr>
        <p:spPr>
          <a:xfrm>
            <a:off x="896256" y="1553029"/>
            <a:ext cx="11295744" cy="0"/>
          </a:xfrm>
          <a:prstGeom prst="line">
            <a:avLst/>
          </a:prstGeom>
          <a:ln w="44450" cmpd="sng">
            <a:solidFill>
              <a:srgbClr val="C6290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bject 4">
            <a:extLst>
              <a:ext uri="{FF2B5EF4-FFF2-40B4-BE49-F238E27FC236}">
                <a16:creationId xmlns:a16="http://schemas.microsoft.com/office/drawing/2014/main" id="{97E3ABF7-36AF-472F-AA7E-391E25D73D72}"/>
              </a:ext>
            </a:extLst>
          </p:cNvPr>
          <p:cNvSpPr txBox="1"/>
          <p:nvPr/>
        </p:nvSpPr>
        <p:spPr>
          <a:xfrm>
            <a:off x="1600200" y="1209675"/>
            <a:ext cx="8951011" cy="324447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just">
              <a:lnSpc>
                <a:spcPct val="100000"/>
              </a:lnSpc>
              <a:spcBef>
                <a:spcPts val="20"/>
              </a:spcBef>
              <a:buFont typeface="Wingdings"/>
              <a:buChar char=""/>
            </a:pPr>
            <a:endParaRPr lang="es-ES" sz="2000" dirty="0">
              <a:cs typeface="Calibri"/>
            </a:endParaRPr>
          </a:p>
          <a:p>
            <a:pPr algn="just">
              <a:lnSpc>
                <a:spcPct val="100000"/>
              </a:lnSpc>
              <a:spcBef>
                <a:spcPts val="20"/>
              </a:spcBef>
              <a:buFont typeface="Wingdings"/>
              <a:buChar char=""/>
            </a:pPr>
            <a:endParaRPr lang="es-ES" sz="2000" dirty="0">
              <a:cs typeface="Calibri"/>
            </a:endParaRPr>
          </a:p>
          <a:p>
            <a:pPr algn="just">
              <a:lnSpc>
                <a:spcPct val="100000"/>
              </a:lnSpc>
              <a:spcBef>
                <a:spcPts val="20"/>
              </a:spcBef>
            </a:pPr>
            <a:endParaRPr lang="es-ES" sz="2000" dirty="0">
              <a:cs typeface="Calibri"/>
            </a:endParaRPr>
          </a:p>
          <a:p>
            <a:pPr marL="13335" algn="just">
              <a:lnSpc>
                <a:spcPct val="100000"/>
              </a:lnSpc>
            </a:pPr>
            <a:r>
              <a:rPr lang="es-ES" sz="2000" dirty="0">
                <a:cs typeface="Calibri"/>
              </a:rPr>
              <a:t>A </a:t>
            </a:r>
            <a:r>
              <a:rPr lang="es-ES" sz="2000" spc="-5" dirty="0" err="1">
                <a:cs typeface="Calibri"/>
              </a:rPr>
              <a:t>mitjà</a:t>
            </a:r>
            <a:r>
              <a:rPr lang="es-ES" sz="2000" spc="10" dirty="0">
                <a:cs typeface="Calibri"/>
              </a:rPr>
              <a:t> </a:t>
            </a:r>
            <a:r>
              <a:rPr lang="es-ES" sz="2000" spc="-5" dirty="0" err="1">
                <a:cs typeface="Calibri"/>
              </a:rPr>
              <a:t>termini</a:t>
            </a:r>
            <a:r>
              <a:rPr lang="es-ES" sz="2000" spc="-5" dirty="0">
                <a:cs typeface="Calibri"/>
              </a:rPr>
              <a:t>, </a:t>
            </a:r>
            <a:r>
              <a:rPr lang="es-ES" sz="2000" spc="-5" dirty="0" err="1">
                <a:cs typeface="Calibri"/>
              </a:rPr>
              <a:t>l’impuls</a:t>
            </a:r>
            <a:r>
              <a:rPr lang="es-ES" sz="2000" spc="20" dirty="0">
                <a:cs typeface="Calibri"/>
              </a:rPr>
              <a:t> </a:t>
            </a:r>
            <a:r>
              <a:rPr lang="es-ES" sz="2000" spc="-5" dirty="0">
                <a:cs typeface="Calibri"/>
              </a:rPr>
              <a:t>de</a:t>
            </a:r>
            <a:r>
              <a:rPr lang="es-ES" sz="2000" spc="15" dirty="0">
                <a:cs typeface="Calibri"/>
              </a:rPr>
              <a:t> </a:t>
            </a:r>
            <a:r>
              <a:rPr lang="es-ES" sz="2000" dirty="0">
                <a:cs typeface="Calibri"/>
              </a:rPr>
              <a:t>la</a:t>
            </a:r>
            <a:r>
              <a:rPr lang="es-ES" sz="2000" spc="-5" dirty="0">
                <a:cs typeface="Calibri"/>
              </a:rPr>
              <a:t> </a:t>
            </a:r>
            <a:r>
              <a:rPr lang="es-ES" sz="2000" spc="-5" dirty="0" err="1">
                <a:cs typeface="Calibri"/>
              </a:rPr>
              <a:t>industrialització</a:t>
            </a:r>
            <a:r>
              <a:rPr lang="es-ES" sz="2000" spc="25" dirty="0">
                <a:cs typeface="Calibri"/>
              </a:rPr>
              <a:t> </a:t>
            </a:r>
            <a:r>
              <a:rPr lang="es-ES" sz="2000" spc="-5" dirty="0">
                <a:cs typeface="Calibri"/>
              </a:rPr>
              <a:t>en</a:t>
            </a:r>
            <a:r>
              <a:rPr lang="es-ES" sz="2000" spc="5" dirty="0">
                <a:cs typeface="Calibri"/>
              </a:rPr>
              <a:t> </a:t>
            </a:r>
            <a:r>
              <a:rPr lang="es-ES" sz="2000" spc="-10" dirty="0" err="1">
                <a:cs typeface="Calibri"/>
              </a:rPr>
              <a:t>l’habitatge</a:t>
            </a:r>
            <a:r>
              <a:rPr lang="es-ES" sz="2000" spc="35" dirty="0">
                <a:cs typeface="Calibri"/>
              </a:rPr>
              <a:t> </a:t>
            </a:r>
            <a:r>
              <a:rPr lang="es-ES" sz="2000" spc="-5" dirty="0">
                <a:cs typeface="Calibri"/>
              </a:rPr>
              <a:t>ha</a:t>
            </a:r>
            <a:r>
              <a:rPr lang="es-ES" sz="2000" spc="10" dirty="0">
                <a:cs typeface="Calibri"/>
              </a:rPr>
              <a:t> </a:t>
            </a:r>
            <a:r>
              <a:rPr lang="es-ES" sz="2000" spc="-5" dirty="0">
                <a:cs typeface="Calibri"/>
              </a:rPr>
              <a:t>de </a:t>
            </a:r>
            <a:r>
              <a:rPr lang="es-ES" sz="2000" spc="-5" dirty="0" err="1">
                <a:cs typeface="Calibri"/>
              </a:rPr>
              <a:t>suposar</a:t>
            </a:r>
            <a:r>
              <a:rPr lang="es-ES" sz="2000" spc="-5" dirty="0">
                <a:cs typeface="Calibri"/>
              </a:rPr>
              <a:t>:</a:t>
            </a:r>
            <a:endParaRPr lang="es-ES" sz="2000" dirty="0">
              <a:cs typeface="Calibri"/>
            </a:endParaRPr>
          </a:p>
          <a:p>
            <a:pPr marL="299720" indent="-287020" algn="just">
              <a:lnSpc>
                <a:spcPct val="100000"/>
              </a:lnSpc>
              <a:spcBef>
                <a:spcPts val="1200"/>
              </a:spcBef>
              <a:buFont typeface="Wingdings"/>
              <a:buChar char=""/>
              <a:tabLst>
                <a:tab pos="299720" algn="l"/>
                <a:tab pos="300355" algn="l"/>
              </a:tabLst>
            </a:pPr>
            <a:r>
              <a:rPr lang="es-ES" sz="2000" spc="-5" dirty="0" err="1">
                <a:cs typeface="Calibri"/>
              </a:rPr>
              <a:t>Deixar</a:t>
            </a:r>
            <a:r>
              <a:rPr lang="es-ES" sz="2000" spc="5" dirty="0">
                <a:cs typeface="Calibri"/>
              </a:rPr>
              <a:t> </a:t>
            </a:r>
            <a:r>
              <a:rPr lang="es-ES" sz="2000" spc="-5" dirty="0">
                <a:cs typeface="Calibri"/>
              </a:rPr>
              <a:t>de</a:t>
            </a:r>
            <a:r>
              <a:rPr lang="es-ES" sz="2000" spc="20" dirty="0">
                <a:cs typeface="Calibri"/>
              </a:rPr>
              <a:t> </a:t>
            </a:r>
            <a:r>
              <a:rPr lang="es-ES" sz="2000" spc="-5" dirty="0">
                <a:cs typeface="Calibri"/>
              </a:rPr>
              <a:t>parlar</a:t>
            </a:r>
            <a:r>
              <a:rPr lang="es-ES" sz="2000" spc="10" dirty="0">
                <a:cs typeface="Calibri"/>
              </a:rPr>
              <a:t> </a:t>
            </a:r>
            <a:r>
              <a:rPr lang="es-ES" sz="2000" spc="-5" dirty="0">
                <a:cs typeface="Calibri"/>
              </a:rPr>
              <a:t>de</a:t>
            </a:r>
            <a:r>
              <a:rPr lang="es-ES" sz="2000" spc="20" dirty="0">
                <a:cs typeface="Calibri"/>
              </a:rPr>
              <a:t> </a:t>
            </a:r>
            <a:r>
              <a:rPr lang="es-ES" sz="2000" spc="-10" dirty="0" err="1">
                <a:cs typeface="Calibri"/>
              </a:rPr>
              <a:t>construcció</a:t>
            </a:r>
            <a:r>
              <a:rPr lang="es-ES" sz="2000" spc="10" dirty="0">
                <a:cs typeface="Calibri"/>
              </a:rPr>
              <a:t> </a:t>
            </a:r>
            <a:r>
              <a:rPr lang="es-ES" sz="2000" b="1" spc="-5" dirty="0">
                <a:cs typeface="Calibri"/>
              </a:rPr>
              <a:t>tradicional</a:t>
            </a:r>
            <a:r>
              <a:rPr lang="es-ES" sz="2000" b="1" spc="-25" dirty="0">
                <a:cs typeface="Calibri"/>
              </a:rPr>
              <a:t> </a:t>
            </a:r>
            <a:r>
              <a:rPr lang="es-ES" sz="2000" b="1" spc="-5" dirty="0">
                <a:cs typeface="Calibri"/>
              </a:rPr>
              <a:t>vs</a:t>
            </a:r>
            <a:r>
              <a:rPr lang="es-ES" sz="2000" b="1" spc="5" dirty="0">
                <a:cs typeface="Calibri"/>
              </a:rPr>
              <a:t> </a:t>
            </a:r>
            <a:r>
              <a:rPr lang="es-ES" sz="2000" b="1" spc="-5" dirty="0" err="1">
                <a:cs typeface="Calibri"/>
              </a:rPr>
              <a:t>industrialitzada</a:t>
            </a:r>
            <a:r>
              <a:rPr lang="es-ES" sz="2000" b="1" spc="-5" dirty="0">
                <a:cs typeface="Calibri"/>
              </a:rPr>
              <a:t>.</a:t>
            </a:r>
            <a:endParaRPr lang="es-ES" sz="2000" dirty="0">
              <a:cs typeface="Calibri"/>
            </a:endParaRPr>
          </a:p>
          <a:p>
            <a:pPr marL="299720" indent="-287020" algn="just">
              <a:lnSpc>
                <a:spcPct val="100000"/>
              </a:lnSpc>
              <a:spcBef>
                <a:spcPts val="600"/>
              </a:spcBef>
              <a:buFont typeface="Wingdings"/>
              <a:buChar char=""/>
              <a:tabLst>
                <a:tab pos="299720" algn="l"/>
                <a:tab pos="300355" algn="l"/>
              </a:tabLst>
            </a:pPr>
            <a:r>
              <a:rPr lang="es-ES" sz="2000" spc="-5" dirty="0" err="1">
                <a:cs typeface="Calibri"/>
              </a:rPr>
              <a:t>Impuls</a:t>
            </a:r>
            <a:r>
              <a:rPr lang="es-ES" sz="2000" dirty="0">
                <a:cs typeface="Calibri"/>
              </a:rPr>
              <a:t> </a:t>
            </a:r>
            <a:r>
              <a:rPr lang="es-ES" sz="2000" spc="-5" dirty="0">
                <a:cs typeface="Calibri"/>
              </a:rPr>
              <a:t>de</a:t>
            </a:r>
            <a:r>
              <a:rPr lang="es-ES" sz="2000" dirty="0">
                <a:cs typeface="Calibri"/>
              </a:rPr>
              <a:t> </a:t>
            </a:r>
            <a:r>
              <a:rPr lang="es-ES" sz="2000" b="1" dirty="0">
                <a:cs typeface="Calibri"/>
              </a:rPr>
              <a:t>la</a:t>
            </a:r>
            <a:r>
              <a:rPr lang="es-ES" sz="2000" b="1" spc="-20" dirty="0">
                <a:cs typeface="Calibri"/>
              </a:rPr>
              <a:t> </a:t>
            </a:r>
            <a:r>
              <a:rPr lang="es-ES" sz="2000" b="1" spc="-5" dirty="0" err="1">
                <a:cs typeface="Calibri"/>
              </a:rPr>
              <a:t>innovació</a:t>
            </a:r>
            <a:r>
              <a:rPr lang="es-ES" sz="2000" b="1" spc="-35" dirty="0">
                <a:cs typeface="Calibri"/>
              </a:rPr>
              <a:t> </a:t>
            </a:r>
            <a:r>
              <a:rPr lang="es-ES" sz="2000" b="1" dirty="0">
                <a:cs typeface="Calibri"/>
              </a:rPr>
              <a:t>i</a:t>
            </a:r>
            <a:r>
              <a:rPr lang="es-ES" sz="2000" b="1" spc="-10" dirty="0">
                <a:cs typeface="Calibri"/>
              </a:rPr>
              <a:t> </a:t>
            </a:r>
            <a:r>
              <a:rPr lang="es-ES" sz="2000" b="1" dirty="0">
                <a:cs typeface="Calibri"/>
              </a:rPr>
              <a:t>la</a:t>
            </a:r>
            <a:r>
              <a:rPr lang="es-ES" sz="2000" b="1" spc="-10" dirty="0">
                <a:cs typeface="Calibri"/>
              </a:rPr>
              <a:t> </a:t>
            </a:r>
            <a:r>
              <a:rPr lang="es-ES" sz="2000" b="1" spc="-5" dirty="0">
                <a:cs typeface="Calibri"/>
              </a:rPr>
              <a:t>recerca</a:t>
            </a:r>
            <a:r>
              <a:rPr lang="es-ES" sz="2000" b="1" spc="-45" dirty="0">
                <a:cs typeface="Calibri"/>
              </a:rPr>
              <a:t> </a:t>
            </a:r>
            <a:r>
              <a:rPr lang="es-ES" sz="2000" b="1" dirty="0">
                <a:cs typeface="Calibri"/>
              </a:rPr>
              <a:t>en</a:t>
            </a:r>
            <a:r>
              <a:rPr lang="es-ES" sz="2000" b="1" spc="-20" dirty="0">
                <a:cs typeface="Calibri"/>
              </a:rPr>
              <a:t> </a:t>
            </a:r>
            <a:r>
              <a:rPr lang="es-ES" sz="2000" b="1" dirty="0">
                <a:cs typeface="Calibri"/>
              </a:rPr>
              <a:t>la</a:t>
            </a:r>
            <a:r>
              <a:rPr lang="es-ES" sz="2000" b="1" spc="-10" dirty="0">
                <a:cs typeface="Calibri"/>
              </a:rPr>
              <a:t> </a:t>
            </a:r>
            <a:r>
              <a:rPr lang="es-ES" sz="2000" b="1" dirty="0" err="1">
                <a:cs typeface="Calibri"/>
              </a:rPr>
              <a:t>construcció</a:t>
            </a:r>
            <a:r>
              <a:rPr lang="es-ES" sz="2000" dirty="0">
                <a:cs typeface="Calibri"/>
              </a:rPr>
              <a:t>.</a:t>
            </a:r>
          </a:p>
          <a:p>
            <a:pPr marL="299720" indent="-287020" algn="just">
              <a:lnSpc>
                <a:spcPct val="100000"/>
              </a:lnSpc>
              <a:spcBef>
                <a:spcPts val="600"/>
              </a:spcBef>
              <a:buFont typeface="Wingdings"/>
              <a:buChar char=""/>
              <a:tabLst>
                <a:tab pos="299720" algn="l"/>
                <a:tab pos="300355" algn="l"/>
              </a:tabLst>
            </a:pPr>
            <a:r>
              <a:rPr lang="es-ES" sz="2000" spc="-5" dirty="0" err="1">
                <a:cs typeface="Calibri"/>
              </a:rPr>
              <a:t>Impuls</a:t>
            </a:r>
            <a:r>
              <a:rPr lang="es-ES" sz="2000" spc="5" dirty="0">
                <a:cs typeface="Calibri"/>
              </a:rPr>
              <a:t> </a:t>
            </a:r>
            <a:r>
              <a:rPr lang="es-ES" sz="2000" spc="-5" dirty="0">
                <a:cs typeface="Calibri"/>
              </a:rPr>
              <a:t>de</a:t>
            </a:r>
            <a:r>
              <a:rPr lang="es-ES" sz="2000" spc="10" dirty="0">
                <a:cs typeface="Calibri"/>
              </a:rPr>
              <a:t> </a:t>
            </a:r>
            <a:r>
              <a:rPr lang="es-ES" sz="2000" b="1" dirty="0">
                <a:cs typeface="Calibri"/>
              </a:rPr>
              <a:t>la</a:t>
            </a:r>
            <a:r>
              <a:rPr lang="es-ES" sz="2000" b="1" spc="-15" dirty="0">
                <a:cs typeface="Calibri"/>
              </a:rPr>
              <a:t> </a:t>
            </a:r>
            <a:r>
              <a:rPr lang="es-ES" sz="2000" b="1" dirty="0" err="1">
                <a:cs typeface="Calibri"/>
              </a:rPr>
              <a:t>indústria</a:t>
            </a:r>
            <a:r>
              <a:rPr lang="es-ES" sz="2000" b="1" spc="-35" dirty="0">
                <a:cs typeface="Calibri"/>
              </a:rPr>
              <a:t> </a:t>
            </a:r>
            <a:r>
              <a:rPr lang="es-ES" sz="2000" b="1" spc="-5" dirty="0">
                <a:cs typeface="Calibri"/>
              </a:rPr>
              <a:t>local </a:t>
            </a:r>
            <a:r>
              <a:rPr lang="es-ES" sz="2000" b="1" dirty="0">
                <a:cs typeface="Calibri"/>
              </a:rPr>
              <a:t>i </a:t>
            </a:r>
            <a:r>
              <a:rPr lang="es-ES" sz="2000" b="1" spc="-5" dirty="0">
                <a:cs typeface="Calibri"/>
              </a:rPr>
              <a:t>regional.</a:t>
            </a:r>
            <a:r>
              <a:rPr lang="es-ES" sz="2000" b="1" spc="-35" dirty="0">
                <a:cs typeface="Calibri"/>
              </a:rPr>
              <a:t> </a:t>
            </a:r>
            <a:r>
              <a:rPr lang="es-ES" sz="2000" spc="-10" dirty="0" err="1">
                <a:cs typeface="Calibri"/>
              </a:rPr>
              <a:t>Lideratge</a:t>
            </a:r>
            <a:r>
              <a:rPr lang="es-ES" sz="2000" spc="5" dirty="0">
                <a:cs typeface="Calibri"/>
              </a:rPr>
              <a:t> </a:t>
            </a:r>
            <a:r>
              <a:rPr lang="es-ES" sz="2000" spc="-10" dirty="0" err="1">
                <a:cs typeface="Calibri"/>
              </a:rPr>
              <a:t>regió</a:t>
            </a:r>
            <a:r>
              <a:rPr lang="es-ES" sz="2000" spc="-5" dirty="0">
                <a:cs typeface="Calibri"/>
              </a:rPr>
              <a:t> Europa/</a:t>
            </a:r>
            <a:r>
              <a:rPr lang="es-ES" sz="2000" spc="-5" dirty="0" err="1">
                <a:cs typeface="Calibri"/>
              </a:rPr>
              <a:t>Med</a:t>
            </a:r>
            <a:r>
              <a:rPr lang="es-ES" sz="2000" spc="-5" dirty="0">
                <a:cs typeface="Calibri"/>
              </a:rPr>
              <a:t>.</a:t>
            </a:r>
            <a:endParaRPr lang="es-ES" sz="2000" dirty="0">
              <a:cs typeface="Calibri"/>
            </a:endParaRPr>
          </a:p>
          <a:p>
            <a:pPr marL="299720" indent="-287020" algn="just">
              <a:lnSpc>
                <a:spcPct val="100000"/>
              </a:lnSpc>
              <a:spcBef>
                <a:spcPts val="600"/>
              </a:spcBef>
              <a:buFont typeface="Wingdings"/>
              <a:buChar char=""/>
              <a:tabLst>
                <a:tab pos="299720" algn="l"/>
                <a:tab pos="300355" algn="l"/>
              </a:tabLst>
            </a:pPr>
            <a:r>
              <a:rPr lang="es-ES" sz="2000" spc="-5" dirty="0">
                <a:cs typeface="Calibri"/>
              </a:rPr>
              <a:t>Sistema</a:t>
            </a:r>
            <a:r>
              <a:rPr lang="es-ES" sz="2000" spc="-15" dirty="0">
                <a:cs typeface="Calibri"/>
              </a:rPr>
              <a:t> </a:t>
            </a:r>
            <a:r>
              <a:rPr lang="es-ES" sz="2000" spc="-5" dirty="0">
                <a:cs typeface="Calibri"/>
              </a:rPr>
              <a:t>de</a:t>
            </a:r>
            <a:r>
              <a:rPr lang="es-ES" sz="2000" spc="15" dirty="0">
                <a:cs typeface="Calibri"/>
              </a:rPr>
              <a:t> </a:t>
            </a:r>
            <a:r>
              <a:rPr lang="es-ES" sz="2000" b="1" spc="-5" dirty="0" err="1">
                <a:cs typeface="Calibri"/>
              </a:rPr>
              <a:t>components</a:t>
            </a:r>
            <a:r>
              <a:rPr lang="es-ES" sz="2000" b="1" spc="-30" dirty="0">
                <a:cs typeface="Calibri"/>
              </a:rPr>
              <a:t> </a:t>
            </a:r>
            <a:r>
              <a:rPr lang="es-ES" sz="2000" b="1" spc="-10" dirty="0" err="1">
                <a:cs typeface="Calibri"/>
              </a:rPr>
              <a:t>estandarditzats</a:t>
            </a:r>
            <a:r>
              <a:rPr lang="es-ES" sz="2000" b="1" spc="-35" dirty="0">
                <a:cs typeface="Calibri"/>
              </a:rPr>
              <a:t> </a:t>
            </a:r>
            <a:r>
              <a:rPr lang="es-ES" sz="2000" spc="-5" dirty="0">
                <a:cs typeface="Calibri"/>
              </a:rPr>
              <a:t>per</a:t>
            </a:r>
            <a:r>
              <a:rPr lang="es-ES" sz="2000" spc="20" dirty="0">
                <a:cs typeface="Calibri"/>
              </a:rPr>
              <a:t> </a:t>
            </a:r>
            <a:r>
              <a:rPr lang="es-ES" sz="2000" spc="-10" dirty="0">
                <a:cs typeface="Calibri"/>
              </a:rPr>
              <a:t>obra</a:t>
            </a:r>
            <a:r>
              <a:rPr lang="es-ES" sz="2000" spc="-15" dirty="0">
                <a:cs typeface="Calibri"/>
              </a:rPr>
              <a:t> </a:t>
            </a:r>
            <a:r>
              <a:rPr lang="es-ES" sz="2000" spc="-10" dirty="0">
                <a:cs typeface="Calibri"/>
              </a:rPr>
              <a:t>nova</a:t>
            </a:r>
            <a:r>
              <a:rPr lang="es-ES" sz="2000" spc="5" dirty="0">
                <a:cs typeface="Calibri"/>
              </a:rPr>
              <a:t> </a:t>
            </a:r>
            <a:r>
              <a:rPr lang="es-ES" sz="2000" dirty="0">
                <a:cs typeface="Calibri"/>
              </a:rPr>
              <a:t>i</a:t>
            </a:r>
            <a:r>
              <a:rPr lang="es-ES" sz="2000" spc="10" dirty="0">
                <a:cs typeface="Calibri"/>
              </a:rPr>
              <a:t> </a:t>
            </a:r>
            <a:r>
              <a:rPr lang="es-ES" sz="2000" spc="-5" dirty="0" err="1">
                <a:cs typeface="Calibri"/>
              </a:rPr>
              <a:t>rehabilitació</a:t>
            </a:r>
            <a:r>
              <a:rPr lang="es-ES" sz="2000" spc="-5" dirty="0">
                <a:cs typeface="Calibri"/>
              </a:rPr>
              <a:t>.</a:t>
            </a:r>
            <a:endParaRPr lang="es-ES" sz="2000" dirty="0">
              <a:cs typeface="Calibri"/>
            </a:endParaRPr>
          </a:p>
          <a:p>
            <a:pPr marL="299720" indent="-287020" algn="just">
              <a:lnSpc>
                <a:spcPct val="100000"/>
              </a:lnSpc>
              <a:spcBef>
                <a:spcPts val="600"/>
              </a:spcBef>
              <a:buFont typeface="Wingdings"/>
              <a:buChar char=""/>
              <a:tabLst>
                <a:tab pos="299720" algn="l"/>
                <a:tab pos="300355" algn="l"/>
              </a:tabLst>
            </a:pPr>
            <a:r>
              <a:rPr lang="es-ES" sz="2000" b="1" spc="-5" dirty="0" err="1">
                <a:cs typeface="Calibri"/>
              </a:rPr>
              <a:t>Agilitat</a:t>
            </a:r>
            <a:r>
              <a:rPr lang="es-ES" sz="2000" b="1" spc="-20" dirty="0">
                <a:cs typeface="Calibri"/>
              </a:rPr>
              <a:t> </a:t>
            </a:r>
            <a:r>
              <a:rPr lang="es-ES" sz="2000" b="1" dirty="0">
                <a:cs typeface="Calibri"/>
              </a:rPr>
              <a:t>en</a:t>
            </a:r>
            <a:r>
              <a:rPr lang="es-ES" sz="2000" b="1" spc="-20" dirty="0">
                <a:cs typeface="Calibri"/>
              </a:rPr>
              <a:t> </a:t>
            </a:r>
            <a:r>
              <a:rPr lang="es-ES" sz="2000" b="1" dirty="0" err="1">
                <a:cs typeface="Calibri"/>
              </a:rPr>
              <a:t>els</a:t>
            </a:r>
            <a:r>
              <a:rPr lang="es-ES" sz="2000" b="1" spc="-20" dirty="0">
                <a:cs typeface="Calibri"/>
              </a:rPr>
              <a:t> </a:t>
            </a:r>
            <a:r>
              <a:rPr lang="es-ES" sz="2000" b="1" dirty="0" err="1">
                <a:cs typeface="Calibri"/>
              </a:rPr>
              <a:t>processos</a:t>
            </a:r>
            <a:r>
              <a:rPr lang="es-ES" sz="2000" b="1" spc="-40" dirty="0">
                <a:cs typeface="Calibri"/>
              </a:rPr>
              <a:t> </a:t>
            </a:r>
            <a:r>
              <a:rPr lang="es-ES" sz="2000" spc="-5" dirty="0">
                <a:cs typeface="Calibri"/>
              </a:rPr>
              <a:t>de</a:t>
            </a:r>
            <a:r>
              <a:rPr lang="es-ES" sz="2000" dirty="0">
                <a:cs typeface="Calibri"/>
              </a:rPr>
              <a:t> </a:t>
            </a:r>
            <a:r>
              <a:rPr lang="es-ES" sz="2000" spc="-5" dirty="0" err="1">
                <a:cs typeface="Calibri"/>
              </a:rPr>
              <a:t>licitació</a:t>
            </a:r>
            <a:r>
              <a:rPr lang="es-ES" sz="2000" spc="-10" dirty="0">
                <a:cs typeface="Calibri"/>
              </a:rPr>
              <a:t> </a:t>
            </a:r>
            <a:r>
              <a:rPr lang="es-ES" sz="2000" spc="-5" dirty="0">
                <a:cs typeface="Calibri"/>
              </a:rPr>
              <a:t>pública.</a:t>
            </a:r>
            <a:endParaRPr lang="es-ES" sz="2000" dirty="0">
              <a:cs typeface="Calibri"/>
            </a:endParaRPr>
          </a:p>
        </p:txBody>
      </p:sp>
      <p:sp>
        <p:nvSpPr>
          <p:cNvPr id="15" name="object 36">
            <a:extLst>
              <a:ext uri="{FF2B5EF4-FFF2-40B4-BE49-F238E27FC236}">
                <a16:creationId xmlns:a16="http://schemas.microsoft.com/office/drawing/2014/main" id="{DBA61FD2-2951-4F93-A0CA-777D4BA120A7}"/>
              </a:ext>
            </a:extLst>
          </p:cNvPr>
          <p:cNvSpPr txBox="1"/>
          <p:nvPr/>
        </p:nvSpPr>
        <p:spPr>
          <a:xfrm>
            <a:off x="896256" y="487051"/>
            <a:ext cx="7472680" cy="1272143"/>
          </a:xfrm>
          <a:prstGeom prst="rect">
            <a:avLst/>
          </a:prstGeom>
          <a:noFill/>
        </p:spPr>
        <p:txBody>
          <a:bodyPr vert="horz" wrap="square" lIns="0" tIns="40640" rIns="0" bIns="0" rtlCol="0">
            <a:spAutoFit/>
          </a:bodyPr>
          <a:lstStyle/>
          <a:p>
            <a:pPr marL="90805">
              <a:lnSpc>
                <a:spcPct val="100000"/>
              </a:lnSpc>
              <a:spcBef>
                <a:spcPts val="320"/>
              </a:spcBef>
            </a:pPr>
            <a:r>
              <a:rPr lang="es-ES" sz="2500" b="1" spc="-10" dirty="0">
                <a:cs typeface="Arial"/>
              </a:rPr>
              <a:t>C. </a:t>
            </a:r>
            <a:r>
              <a:rPr sz="2500" b="1" spc="-10" dirty="0" err="1">
                <a:cs typeface="Arial"/>
              </a:rPr>
              <a:t>Ampliar</a:t>
            </a:r>
            <a:r>
              <a:rPr sz="2500" b="1" spc="40" dirty="0">
                <a:cs typeface="Arial"/>
              </a:rPr>
              <a:t> </a:t>
            </a:r>
            <a:r>
              <a:rPr sz="2500" b="1" spc="-5" dirty="0" err="1">
                <a:cs typeface="Arial"/>
              </a:rPr>
              <a:t>el</a:t>
            </a:r>
            <a:r>
              <a:rPr sz="2500" b="1" spc="-10" dirty="0">
                <a:cs typeface="Arial"/>
              </a:rPr>
              <a:t> </a:t>
            </a:r>
            <a:r>
              <a:rPr sz="2500" b="1" spc="-5" dirty="0">
                <a:cs typeface="Arial"/>
              </a:rPr>
              <a:t>par</a:t>
            </a:r>
            <a:r>
              <a:rPr lang="es-ES" sz="2500" b="1" spc="-5" dirty="0">
                <a:cs typeface="Arial"/>
              </a:rPr>
              <a:t>c</a:t>
            </a:r>
            <a:r>
              <a:rPr sz="2500" b="1" spc="5" dirty="0">
                <a:cs typeface="Arial"/>
              </a:rPr>
              <a:t> </a:t>
            </a:r>
            <a:r>
              <a:rPr sz="2500" b="1" spc="-5" dirty="0">
                <a:cs typeface="Arial"/>
              </a:rPr>
              <a:t>a</a:t>
            </a:r>
            <a:r>
              <a:rPr lang="es-ES" sz="2500" b="1" spc="-5" dirty="0" err="1">
                <a:cs typeface="Arial"/>
              </a:rPr>
              <a:t>ss</a:t>
            </a:r>
            <a:r>
              <a:rPr sz="2500" b="1" spc="-5" dirty="0" err="1">
                <a:cs typeface="Arial"/>
              </a:rPr>
              <a:t>equible</a:t>
            </a:r>
            <a:endParaRPr lang="es-ES" sz="2500" b="1" spc="-5" dirty="0">
              <a:cs typeface="Arial"/>
            </a:endParaRPr>
          </a:p>
          <a:p>
            <a:pPr marL="90805">
              <a:spcBef>
                <a:spcPts val="320"/>
              </a:spcBef>
            </a:pPr>
            <a:r>
              <a:rPr lang="es-ES" sz="2500" b="1" spc="-5" dirty="0">
                <a:cs typeface="Calibri Light"/>
              </a:rPr>
              <a:t>P</a:t>
            </a:r>
            <a:r>
              <a:rPr lang="es-ES" sz="2500" b="1" spc="-25" dirty="0">
                <a:cs typeface="Calibri Light"/>
              </a:rPr>
              <a:t>R</a:t>
            </a:r>
            <a:r>
              <a:rPr lang="es-ES" sz="2500" b="1" spc="-30" dirty="0">
                <a:cs typeface="Calibri Light"/>
              </a:rPr>
              <a:t>O</a:t>
            </a:r>
            <a:r>
              <a:rPr lang="es-ES" sz="2500" b="1" spc="-35" dirty="0">
                <a:cs typeface="Calibri Light"/>
              </a:rPr>
              <a:t>M</a:t>
            </a:r>
            <a:r>
              <a:rPr lang="es-ES" sz="2500" b="1" spc="-30" dirty="0">
                <a:cs typeface="Calibri Light"/>
              </a:rPr>
              <a:t>O</a:t>
            </a:r>
            <a:r>
              <a:rPr lang="es-ES" sz="2500" b="1" spc="-15" dirty="0">
                <a:cs typeface="Calibri Light"/>
              </a:rPr>
              <a:t>C</a:t>
            </a:r>
            <a:r>
              <a:rPr lang="es-ES" sz="2500" b="1" spc="-10" dirty="0">
                <a:cs typeface="Calibri Light"/>
              </a:rPr>
              <a:t>I</a:t>
            </a:r>
            <a:r>
              <a:rPr lang="es-ES" sz="2500" b="1" dirty="0">
                <a:cs typeface="Calibri Light"/>
              </a:rPr>
              <a:t>Ó</a:t>
            </a:r>
            <a:r>
              <a:rPr lang="es-ES" sz="2500" b="1" spc="-65" dirty="0">
                <a:cs typeface="Calibri Light"/>
              </a:rPr>
              <a:t> </a:t>
            </a:r>
            <a:r>
              <a:rPr lang="es-ES" sz="2500" b="1" dirty="0">
                <a:cs typeface="Calibri Light"/>
              </a:rPr>
              <a:t>D’</a:t>
            </a:r>
            <a:r>
              <a:rPr lang="es-ES" sz="2500" b="1" spc="-15" dirty="0">
                <a:cs typeface="Calibri Light"/>
              </a:rPr>
              <a:t>H</a:t>
            </a:r>
            <a:r>
              <a:rPr lang="es-ES" sz="2500" b="1" spc="-20" dirty="0">
                <a:cs typeface="Calibri Light"/>
              </a:rPr>
              <a:t>AB</a:t>
            </a:r>
            <a:r>
              <a:rPr lang="es-ES" sz="2500" b="1" spc="-10" dirty="0">
                <a:cs typeface="Calibri Light"/>
              </a:rPr>
              <a:t>I</a:t>
            </a:r>
            <a:r>
              <a:rPr lang="es-ES" sz="2500" b="1" spc="-155" dirty="0">
                <a:cs typeface="Calibri Light"/>
              </a:rPr>
              <a:t>T</a:t>
            </a:r>
            <a:r>
              <a:rPr lang="es-ES" sz="2500" b="1" spc="-165" dirty="0">
                <a:cs typeface="Calibri Light"/>
              </a:rPr>
              <a:t>A</a:t>
            </a:r>
            <a:r>
              <a:rPr lang="es-ES" sz="2500" b="1" spc="-70" dirty="0">
                <a:cs typeface="Calibri Light"/>
              </a:rPr>
              <a:t>T</a:t>
            </a:r>
            <a:r>
              <a:rPr lang="es-ES" sz="2500" b="1" spc="-15" dirty="0">
                <a:cs typeface="Calibri Light"/>
              </a:rPr>
              <a:t>G</a:t>
            </a:r>
            <a:r>
              <a:rPr lang="es-ES" sz="2500" b="1" dirty="0">
                <a:cs typeface="Calibri Light"/>
              </a:rPr>
              <a:t>E</a:t>
            </a:r>
            <a:r>
              <a:rPr lang="es-ES" sz="2500" b="1" spc="-65" dirty="0">
                <a:cs typeface="Calibri Light"/>
              </a:rPr>
              <a:t> </a:t>
            </a:r>
            <a:r>
              <a:rPr lang="es-ES" sz="2500" b="1" spc="5" dirty="0">
                <a:cs typeface="Calibri Light"/>
              </a:rPr>
              <a:t>I</a:t>
            </a:r>
            <a:r>
              <a:rPr lang="es-ES" sz="2500" b="1" spc="-10" dirty="0">
                <a:cs typeface="Calibri Light"/>
              </a:rPr>
              <a:t>N</a:t>
            </a:r>
            <a:r>
              <a:rPr lang="es-ES" sz="2500" b="1" spc="-15" dirty="0">
                <a:cs typeface="Calibri Light"/>
              </a:rPr>
              <a:t>D</a:t>
            </a:r>
            <a:r>
              <a:rPr lang="es-ES" sz="2500" b="1" spc="-20" dirty="0">
                <a:cs typeface="Calibri Light"/>
              </a:rPr>
              <a:t>U</a:t>
            </a:r>
            <a:r>
              <a:rPr lang="es-ES" sz="2500" b="1" spc="-25" dirty="0">
                <a:cs typeface="Calibri Light"/>
              </a:rPr>
              <a:t>S</a:t>
            </a:r>
            <a:r>
              <a:rPr lang="es-ES" sz="2500" b="1" spc="-20" dirty="0">
                <a:cs typeface="Calibri Light"/>
              </a:rPr>
              <a:t>T</a:t>
            </a:r>
            <a:r>
              <a:rPr lang="es-ES" sz="2500" b="1" spc="-25" dirty="0">
                <a:cs typeface="Calibri Light"/>
              </a:rPr>
              <a:t>R</a:t>
            </a:r>
            <a:r>
              <a:rPr lang="es-ES" sz="2500" b="1" spc="5" dirty="0">
                <a:cs typeface="Calibri Light"/>
              </a:rPr>
              <a:t>I</a:t>
            </a:r>
            <a:r>
              <a:rPr lang="es-ES" sz="2500" b="1" spc="-20" dirty="0">
                <a:cs typeface="Calibri Light"/>
              </a:rPr>
              <a:t>A</a:t>
            </a:r>
            <a:r>
              <a:rPr lang="es-ES" sz="2500" b="1" spc="-15" dirty="0">
                <a:cs typeface="Calibri Light"/>
              </a:rPr>
              <a:t>L</a:t>
            </a:r>
            <a:r>
              <a:rPr lang="es-ES" sz="2500" b="1" spc="-10" dirty="0">
                <a:cs typeface="Calibri Light"/>
              </a:rPr>
              <a:t>I</a:t>
            </a:r>
            <a:r>
              <a:rPr lang="es-ES" sz="2500" b="1" spc="-20" dirty="0">
                <a:cs typeface="Calibri Light"/>
              </a:rPr>
              <a:t>T</a:t>
            </a:r>
            <a:r>
              <a:rPr lang="es-ES" sz="2500" b="1" spc="-30" dirty="0">
                <a:cs typeface="Calibri Light"/>
              </a:rPr>
              <a:t>Z</a:t>
            </a:r>
            <a:r>
              <a:rPr lang="es-ES" sz="2500" b="1" spc="-165" dirty="0">
                <a:cs typeface="Calibri Light"/>
              </a:rPr>
              <a:t>A</a:t>
            </a:r>
            <a:r>
              <a:rPr lang="es-ES" sz="2500" b="1" dirty="0">
                <a:cs typeface="Calibri Light"/>
              </a:rPr>
              <a:t>T</a:t>
            </a:r>
          </a:p>
          <a:p>
            <a:pPr marL="90805">
              <a:lnSpc>
                <a:spcPct val="100000"/>
              </a:lnSpc>
              <a:spcBef>
                <a:spcPts val="320"/>
              </a:spcBef>
            </a:pPr>
            <a:endParaRPr sz="2500" dirty="0">
              <a:cs typeface="Arial"/>
            </a:endParaRPr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98D5922D-F552-49BD-BE71-422E9566102F}"/>
              </a:ext>
            </a:extLst>
          </p:cNvPr>
          <p:cNvSpPr/>
          <p:nvPr/>
        </p:nvSpPr>
        <p:spPr>
          <a:xfrm>
            <a:off x="10277475" y="5836381"/>
            <a:ext cx="1273415" cy="472285"/>
          </a:xfrm>
          <a:prstGeom prst="rect">
            <a:avLst/>
          </a:prstGeom>
          <a:blipFill dpi="0" rotWithShape="1">
            <a:blip r:embed="rId2">
              <a:alphaModFix amt="35000"/>
            </a:blip>
            <a:srcRect/>
            <a:stretch>
              <a:fillRect l="-7826" t="-60103" r="-12732" b="-1838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7162633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0BFE1DB-8CC7-4ABC-A54B-0979B043C8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s-ES" sz="2500" b="1" spc="-5" dirty="0">
                <a:latin typeface="Calibri "/>
                <a:cs typeface="Calibri Light"/>
              </a:rPr>
            </a:br>
            <a:r>
              <a:rPr lang="es-ES" sz="2800" b="1" spc="-10" dirty="0">
                <a:latin typeface="Calibri "/>
                <a:cs typeface="Arial"/>
              </a:rPr>
              <a:t>C. Ampliar</a:t>
            </a:r>
            <a:r>
              <a:rPr lang="es-ES" sz="2800" b="1" spc="40" dirty="0">
                <a:latin typeface="Calibri "/>
                <a:cs typeface="Arial"/>
              </a:rPr>
              <a:t> </a:t>
            </a:r>
            <a:r>
              <a:rPr lang="es-ES" sz="2800" b="1" spc="-5" dirty="0">
                <a:latin typeface="Calibri "/>
                <a:cs typeface="Arial"/>
              </a:rPr>
              <a:t>el</a:t>
            </a:r>
            <a:r>
              <a:rPr lang="es-ES" sz="2800" b="1" spc="-10" dirty="0">
                <a:latin typeface="Calibri "/>
                <a:cs typeface="Arial"/>
              </a:rPr>
              <a:t> </a:t>
            </a:r>
            <a:r>
              <a:rPr lang="es-ES" sz="2800" b="1" spc="-5" dirty="0" err="1">
                <a:latin typeface="Calibri "/>
                <a:cs typeface="Arial"/>
              </a:rPr>
              <a:t>parc</a:t>
            </a:r>
            <a:r>
              <a:rPr lang="es-ES" sz="2800" b="1" spc="5" dirty="0">
                <a:latin typeface="Calibri "/>
                <a:cs typeface="Arial"/>
              </a:rPr>
              <a:t> </a:t>
            </a:r>
            <a:r>
              <a:rPr lang="es-ES" sz="2800" b="1" spc="-5" dirty="0" err="1">
                <a:latin typeface="Calibri "/>
                <a:cs typeface="Arial"/>
              </a:rPr>
              <a:t>assequible</a:t>
            </a:r>
            <a:br>
              <a:rPr lang="es-ES" sz="2500" b="1" spc="-5" dirty="0">
                <a:latin typeface="Calibri "/>
                <a:cs typeface="Calibri Light"/>
              </a:rPr>
            </a:br>
            <a:r>
              <a:rPr lang="es-ES" sz="2800" b="1" spc="-5" dirty="0">
                <a:latin typeface="Calibri "/>
                <a:cs typeface="Calibri Light"/>
              </a:rPr>
              <a:t>P</a:t>
            </a:r>
            <a:r>
              <a:rPr lang="es-ES" sz="2800" b="1" spc="-25" dirty="0">
                <a:latin typeface="Calibri "/>
                <a:cs typeface="Calibri Light"/>
              </a:rPr>
              <a:t>R</a:t>
            </a:r>
            <a:r>
              <a:rPr lang="es-ES" sz="2800" b="1" spc="-30" dirty="0">
                <a:latin typeface="Calibri "/>
                <a:cs typeface="Calibri Light"/>
              </a:rPr>
              <a:t>O</a:t>
            </a:r>
            <a:r>
              <a:rPr lang="es-ES" sz="2800" b="1" spc="-35" dirty="0">
                <a:latin typeface="Calibri "/>
                <a:cs typeface="Calibri Light"/>
              </a:rPr>
              <a:t>M</a:t>
            </a:r>
            <a:r>
              <a:rPr lang="es-ES" sz="2800" b="1" spc="-30" dirty="0">
                <a:latin typeface="Calibri "/>
                <a:cs typeface="Calibri Light"/>
              </a:rPr>
              <a:t>O</a:t>
            </a:r>
            <a:r>
              <a:rPr lang="es-ES" sz="2800" b="1" spc="-15" dirty="0">
                <a:latin typeface="Calibri "/>
                <a:cs typeface="Calibri Light"/>
              </a:rPr>
              <a:t>C</a:t>
            </a:r>
            <a:r>
              <a:rPr lang="es-ES" sz="2800" b="1" spc="-10" dirty="0">
                <a:latin typeface="Calibri "/>
                <a:cs typeface="Calibri Light"/>
              </a:rPr>
              <a:t>I</a:t>
            </a:r>
            <a:r>
              <a:rPr lang="es-ES" sz="2800" b="1" dirty="0">
                <a:latin typeface="Calibri "/>
                <a:cs typeface="Calibri Light"/>
              </a:rPr>
              <a:t>Ó</a:t>
            </a:r>
            <a:r>
              <a:rPr lang="es-ES" sz="2800" b="1" spc="-65" dirty="0">
                <a:latin typeface="Calibri "/>
                <a:cs typeface="Calibri Light"/>
              </a:rPr>
              <a:t> </a:t>
            </a:r>
            <a:r>
              <a:rPr lang="es-ES" sz="2800" b="1" dirty="0">
                <a:latin typeface="Calibri "/>
                <a:cs typeface="Calibri Light"/>
              </a:rPr>
              <a:t>D’</a:t>
            </a:r>
            <a:r>
              <a:rPr lang="es-ES" sz="2800" b="1" spc="-15" dirty="0">
                <a:latin typeface="Calibri "/>
                <a:cs typeface="Calibri Light"/>
              </a:rPr>
              <a:t>H</a:t>
            </a:r>
            <a:r>
              <a:rPr lang="es-ES" sz="2800" b="1" spc="-20" dirty="0">
                <a:latin typeface="Calibri "/>
                <a:cs typeface="Calibri Light"/>
              </a:rPr>
              <a:t>AB</a:t>
            </a:r>
            <a:r>
              <a:rPr lang="es-ES" sz="2800" b="1" spc="-10" dirty="0">
                <a:latin typeface="Calibri "/>
                <a:cs typeface="Calibri Light"/>
              </a:rPr>
              <a:t>I</a:t>
            </a:r>
            <a:r>
              <a:rPr lang="es-ES" sz="2800" b="1" spc="-155" dirty="0">
                <a:latin typeface="Calibri "/>
                <a:cs typeface="Calibri Light"/>
              </a:rPr>
              <a:t>T</a:t>
            </a:r>
            <a:r>
              <a:rPr lang="es-ES" sz="2800" b="1" spc="-165" dirty="0">
                <a:latin typeface="Calibri "/>
                <a:cs typeface="Calibri Light"/>
              </a:rPr>
              <a:t>A</a:t>
            </a:r>
            <a:r>
              <a:rPr lang="es-ES" sz="2800" b="1" spc="-70" dirty="0">
                <a:latin typeface="Calibri "/>
                <a:cs typeface="Calibri Light"/>
              </a:rPr>
              <a:t>T</a:t>
            </a:r>
            <a:r>
              <a:rPr lang="es-ES" sz="2800" b="1" spc="-15" dirty="0">
                <a:latin typeface="Calibri "/>
                <a:cs typeface="Calibri Light"/>
              </a:rPr>
              <a:t>G</a:t>
            </a:r>
            <a:r>
              <a:rPr lang="es-ES" sz="2800" b="1" dirty="0">
                <a:latin typeface="Calibri "/>
                <a:cs typeface="Calibri Light"/>
              </a:rPr>
              <a:t>E</a:t>
            </a:r>
            <a:r>
              <a:rPr lang="es-ES" sz="2800" b="1" spc="-65" dirty="0">
                <a:latin typeface="Calibri "/>
                <a:cs typeface="Calibri Light"/>
              </a:rPr>
              <a:t> </a:t>
            </a:r>
            <a:r>
              <a:rPr lang="es-ES" sz="2800" b="1" spc="5" dirty="0">
                <a:latin typeface="Calibri "/>
                <a:cs typeface="Calibri Light"/>
              </a:rPr>
              <a:t>I</a:t>
            </a:r>
            <a:r>
              <a:rPr lang="es-ES" sz="2800" b="1" spc="-10" dirty="0">
                <a:latin typeface="Calibri "/>
                <a:cs typeface="Calibri Light"/>
              </a:rPr>
              <a:t>N</a:t>
            </a:r>
            <a:r>
              <a:rPr lang="es-ES" sz="2800" b="1" spc="-15" dirty="0">
                <a:latin typeface="Calibri "/>
                <a:cs typeface="Calibri Light"/>
              </a:rPr>
              <a:t>D</a:t>
            </a:r>
            <a:r>
              <a:rPr lang="es-ES" sz="2800" b="1" spc="-20" dirty="0">
                <a:latin typeface="Calibri "/>
                <a:cs typeface="Calibri Light"/>
              </a:rPr>
              <a:t>U</a:t>
            </a:r>
            <a:r>
              <a:rPr lang="es-ES" sz="2800" b="1" spc="-25" dirty="0">
                <a:latin typeface="Calibri "/>
                <a:cs typeface="Calibri Light"/>
              </a:rPr>
              <a:t>S</a:t>
            </a:r>
            <a:r>
              <a:rPr lang="es-ES" sz="2800" b="1" spc="-20" dirty="0">
                <a:latin typeface="Calibri "/>
                <a:cs typeface="Calibri Light"/>
              </a:rPr>
              <a:t>T</a:t>
            </a:r>
            <a:r>
              <a:rPr lang="es-ES" sz="2800" b="1" spc="-25" dirty="0">
                <a:latin typeface="Calibri "/>
                <a:cs typeface="Calibri Light"/>
              </a:rPr>
              <a:t>R</a:t>
            </a:r>
            <a:r>
              <a:rPr lang="es-ES" sz="2800" b="1" spc="5" dirty="0">
                <a:latin typeface="Calibri "/>
                <a:cs typeface="Calibri Light"/>
              </a:rPr>
              <a:t>I</a:t>
            </a:r>
            <a:r>
              <a:rPr lang="es-ES" sz="2800" b="1" spc="-20" dirty="0">
                <a:latin typeface="Calibri "/>
                <a:cs typeface="Calibri Light"/>
              </a:rPr>
              <a:t>A</a:t>
            </a:r>
            <a:r>
              <a:rPr lang="es-ES" sz="2800" b="1" spc="-15" dirty="0">
                <a:latin typeface="Calibri "/>
                <a:cs typeface="Calibri Light"/>
              </a:rPr>
              <a:t>L</a:t>
            </a:r>
            <a:r>
              <a:rPr lang="es-ES" sz="2800" b="1" spc="-10" dirty="0">
                <a:latin typeface="Calibri "/>
                <a:cs typeface="Calibri Light"/>
              </a:rPr>
              <a:t>I</a:t>
            </a:r>
            <a:r>
              <a:rPr lang="es-ES" sz="2800" b="1" spc="-20" dirty="0">
                <a:latin typeface="Calibri "/>
                <a:cs typeface="Calibri Light"/>
              </a:rPr>
              <a:t>T</a:t>
            </a:r>
            <a:r>
              <a:rPr lang="es-ES" sz="2800" b="1" spc="-30" dirty="0">
                <a:latin typeface="Calibri "/>
                <a:cs typeface="Calibri Light"/>
              </a:rPr>
              <a:t>Z</a:t>
            </a:r>
            <a:r>
              <a:rPr lang="es-ES" sz="2800" b="1" spc="-165" dirty="0">
                <a:latin typeface="Calibri "/>
                <a:cs typeface="Calibri Light"/>
              </a:rPr>
              <a:t>A</a:t>
            </a:r>
            <a:r>
              <a:rPr lang="es-ES" sz="2800" b="1" dirty="0">
                <a:latin typeface="Calibri "/>
                <a:cs typeface="Calibri Light"/>
              </a:rPr>
              <a:t>T</a:t>
            </a:r>
            <a:br>
              <a:rPr lang="es-ES" sz="5400" dirty="0">
                <a:latin typeface="Calibri Light"/>
                <a:cs typeface="Calibri Light"/>
              </a:rPr>
            </a:br>
            <a:endParaRPr lang="es-E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F8F89D6-5C6B-4471-89CC-BB8E3E425B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335">
              <a:lnSpc>
                <a:spcPct val="100000"/>
              </a:lnSpc>
              <a:spcBef>
                <a:spcPts val="5"/>
              </a:spcBef>
            </a:pPr>
            <a:r>
              <a:rPr lang="es-ES" sz="1800" spc="-5" dirty="0">
                <a:latin typeface="Calibri"/>
                <a:cs typeface="Calibri"/>
              </a:rPr>
              <a:t>PROGRAMES</a:t>
            </a:r>
            <a:r>
              <a:rPr lang="es-ES" sz="1800" spc="-25" dirty="0">
                <a:latin typeface="Calibri"/>
                <a:cs typeface="Calibri"/>
              </a:rPr>
              <a:t> </a:t>
            </a:r>
            <a:r>
              <a:rPr lang="es-ES" sz="1800" spc="-15" dirty="0">
                <a:latin typeface="Calibri"/>
                <a:cs typeface="Calibri"/>
              </a:rPr>
              <a:t>JA</a:t>
            </a:r>
            <a:r>
              <a:rPr lang="es-ES" sz="1800" spc="20" dirty="0">
                <a:latin typeface="Calibri"/>
                <a:cs typeface="Calibri"/>
              </a:rPr>
              <a:t> </a:t>
            </a:r>
            <a:r>
              <a:rPr lang="es-ES" sz="1800" spc="-20" dirty="0">
                <a:latin typeface="Calibri"/>
                <a:cs typeface="Calibri"/>
              </a:rPr>
              <a:t>INICIATS:</a:t>
            </a:r>
            <a:r>
              <a:rPr lang="es-ES" sz="1800" spc="15" dirty="0">
                <a:latin typeface="Calibri"/>
                <a:cs typeface="Calibri"/>
              </a:rPr>
              <a:t> </a:t>
            </a:r>
            <a:r>
              <a:rPr lang="es-ES" sz="1800" spc="-5" dirty="0">
                <a:latin typeface="Calibri"/>
                <a:cs typeface="Calibri"/>
              </a:rPr>
              <a:t>en</a:t>
            </a:r>
            <a:r>
              <a:rPr lang="es-ES" sz="1800" spc="10" dirty="0">
                <a:latin typeface="Calibri"/>
                <a:cs typeface="Calibri"/>
              </a:rPr>
              <a:t> </a:t>
            </a:r>
            <a:r>
              <a:rPr lang="es-ES" sz="1800" spc="-5" dirty="0">
                <a:latin typeface="Calibri"/>
                <a:cs typeface="Calibri"/>
              </a:rPr>
              <a:t>total</a:t>
            </a:r>
            <a:r>
              <a:rPr lang="es-ES" sz="1800" spc="10" dirty="0">
                <a:latin typeface="Calibri"/>
                <a:cs typeface="Calibri"/>
              </a:rPr>
              <a:t> </a:t>
            </a:r>
            <a:r>
              <a:rPr lang="es-ES" sz="1800" b="1" spc="-5" dirty="0">
                <a:latin typeface="Calibri"/>
                <a:cs typeface="Calibri"/>
              </a:rPr>
              <a:t>11</a:t>
            </a:r>
            <a:r>
              <a:rPr lang="es-ES" sz="1800" b="1" spc="10" dirty="0">
                <a:latin typeface="Calibri"/>
                <a:cs typeface="Calibri"/>
              </a:rPr>
              <a:t> </a:t>
            </a:r>
            <a:r>
              <a:rPr lang="es-ES" sz="1800" b="1" spc="-5" dirty="0" err="1">
                <a:latin typeface="Calibri"/>
                <a:cs typeface="Calibri"/>
              </a:rPr>
              <a:t>promocions</a:t>
            </a:r>
            <a:r>
              <a:rPr lang="es-ES" sz="1800" b="1" spc="-25" dirty="0">
                <a:latin typeface="Calibri"/>
                <a:cs typeface="Calibri"/>
              </a:rPr>
              <a:t> </a:t>
            </a:r>
            <a:r>
              <a:rPr lang="es-ES" sz="1800" spc="-5" dirty="0">
                <a:latin typeface="Calibri"/>
                <a:cs typeface="Calibri"/>
              </a:rPr>
              <a:t>que</a:t>
            </a:r>
            <a:r>
              <a:rPr lang="es-ES" sz="1800" spc="10" dirty="0">
                <a:latin typeface="Calibri"/>
                <a:cs typeface="Calibri"/>
              </a:rPr>
              <a:t> </a:t>
            </a:r>
            <a:r>
              <a:rPr lang="es-ES" sz="1800" spc="-5" dirty="0">
                <a:latin typeface="Calibri"/>
                <a:cs typeface="Calibri"/>
              </a:rPr>
              <a:t>sumen</a:t>
            </a:r>
            <a:r>
              <a:rPr lang="es-ES" sz="1800" spc="10" dirty="0">
                <a:latin typeface="Calibri"/>
                <a:cs typeface="Calibri"/>
              </a:rPr>
              <a:t> </a:t>
            </a:r>
            <a:r>
              <a:rPr lang="es-ES" sz="1800" b="1" spc="-5" dirty="0">
                <a:latin typeface="Calibri"/>
                <a:cs typeface="Calibri"/>
              </a:rPr>
              <a:t>503</a:t>
            </a:r>
            <a:r>
              <a:rPr lang="es-ES" sz="1800" b="1" spc="15" dirty="0">
                <a:latin typeface="Calibri"/>
                <a:cs typeface="Calibri"/>
              </a:rPr>
              <a:t> </a:t>
            </a:r>
            <a:r>
              <a:rPr lang="es-ES" sz="1800" spc="-10" dirty="0" err="1">
                <a:latin typeface="Calibri"/>
                <a:cs typeface="Calibri"/>
              </a:rPr>
              <a:t>habitatges</a:t>
            </a:r>
            <a:r>
              <a:rPr lang="es-ES" sz="1800" spc="-10" dirty="0">
                <a:latin typeface="Calibri"/>
                <a:cs typeface="Calibri"/>
              </a:rPr>
              <a:t>.</a:t>
            </a:r>
            <a:endParaRPr lang="es-ES" sz="1800" dirty="0">
              <a:latin typeface="Calibri"/>
              <a:cs typeface="Calibri"/>
            </a:endParaRPr>
          </a:p>
          <a:p>
            <a:pPr marL="812799" marR="5080" indent="-342900">
              <a:lnSpc>
                <a:spcPct val="100000"/>
              </a:lnSpc>
            </a:pPr>
            <a:r>
              <a:rPr lang="es-ES" sz="1800" b="1" spc="-5" dirty="0">
                <a:latin typeface="Calibri"/>
                <a:cs typeface="Calibri"/>
              </a:rPr>
              <a:t>APROP:</a:t>
            </a:r>
            <a:r>
              <a:rPr lang="es-ES" sz="1800" b="1" spc="80" dirty="0">
                <a:latin typeface="Calibri"/>
                <a:cs typeface="Calibri"/>
              </a:rPr>
              <a:t> </a:t>
            </a:r>
            <a:r>
              <a:rPr lang="es-ES" sz="1800" spc="-5" dirty="0" err="1">
                <a:latin typeface="Calibri"/>
                <a:cs typeface="Calibri"/>
              </a:rPr>
              <a:t>reutilització</a:t>
            </a:r>
            <a:r>
              <a:rPr lang="es-ES" sz="1800" spc="90" dirty="0">
                <a:latin typeface="Calibri"/>
                <a:cs typeface="Calibri"/>
              </a:rPr>
              <a:t> </a:t>
            </a:r>
            <a:r>
              <a:rPr lang="es-ES" sz="1800" spc="-5" dirty="0">
                <a:latin typeface="Calibri"/>
                <a:cs typeface="Calibri"/>
              </a:rPr>
              <a:t>de</a:t>
            </a:r>
            <a:r>
              <a:rPr lang="es-ES" sz="1800" spc="85" dirty="0">
                <a:latin typeface="Calibri"/>
                <a:cs typeface="Calibri"/>
              </a:rPr>
              <a:t> </a:t>
            </a:r>
            <a:r>
              <a:rPr lang="es-ES" sz="1800" spc="-10" dirty="0" err="1">
                <a:latin typeface="Calibri"/>
                <a:cs typeface="Calibri"/>
              </a:rPr>
              <a:t>contenidors</a:t>
            </a:r>
            <a:r>
              <a:rPr lang="es-ES" sz="1800" spc="85" dirty="0">
                <a:latin typeface="Calibri"/>
                <a:cs typeface="Calibri"/>
              </a:rPr>
              <a:t> </a:t>
            </a:r>
            <a:r>
              <a:rPr lang="es-ES" sz="1800" spc="-5" dirty="0">
                <a:latin typeface="Calibri"/>
                <a:cs typeface="Calibri"/>
              </a:rPr>
              <a:t>de</a:t>
            </a:r>
            <a:r>
              <a:rPr lang="es-ES" sz="1800" spc="85" dirty="0">
                <a:latin typeface="Calibri"/>
                <a:cs typeface="Calibri"/>
              </a:rPr>
              <a:t> </a:t>
            </a:r>
            <a:r>
              <a:rPr lang="es-ES" sz="1800" spc="-5" dirty="0" err="1">
                <a:latin typeface="Calibri"/>
                <a:cs typeface="Calibri"/>
              </a:rPr>
              <a:t>transport</a:t>
            </a:r>
            <a:r>
              <a:rPr lang="es-ES" sz="1800" spc="85" dirty="0">
                <a:latin typeface="Calibri"/>
                <a:cs typeface="Calibri"/>
              </a:rPr>
              <a:t> </a:t>
            </a:r>
            <a:r>
              <a:rPr lang="es-ES" sz="1800" spc="-5" dirty="0" err="1">
                <a:latin typeface="Calibri"/>
                <a:cs typeface="Calibri"/>
              </a:rPr>
              <a:t>marítim</a:t>
            </a:r>
            <a:r>
              <a:rPr lang="es-ES" sz="1800" spc="75" dirty="0">
                <a:latin typeface="Calibri"/>
                <a:cs typeface="Calibri"/>
              </a:rPr>
              <a:t> </a:t>
            </a:r>
            <a:r>
              <a:rPr lang="es-ES" sz="1800" spc="-5" dirty="0">
                <a:latin typeface="Calibri"/>
                <a:cs typeface="Calibri"/>
              </a:rPr>
              <a:t>en</a:t>
            </a:r>
            <a:r>
              <a:rPr lang="es-ES" sz="1800" spc="80" dirty="0">
                <a:latin typeface="Calibri"/>
                <a:cs typeface="Calibri"/>
              </a:rPr>
              <a:t> </a:t>
            </a:r>
            <a:r>
              <a:rPr lang="es-ES" sz="1800" spc="5" dirty="0">
                <a:latin typeface="Calibri"/>
                <a:cs typeface="Calibri"/>
              </a:rPr>
              <a:t>la</a:t>
            </a:r>
            <a:r>
              <a:rPr lang="es-ES" sz="1800" spc="85" dirty="0">
                <a:latin typeface="Calibri"/>
                <a:cs typeface="Calibri"/>
              </a:rPr>
              <a:t> </a:t>
            </a:r>
            <a:r>
              <a:rPr lang="es-ES" sz="1800" spc="-10" dirty="0" err="1">
                <a:latin typeface="Calibri"/>
                <a:cs typeface="Calibri"/>
              </a:rPr>
              <a:t>construcció</a:t>
            </a:r>
            <a:r>
              <a:rPr lang="es-ES" sz="1800" spc="90" dirty="0">
                <a:latin typeface="Calibri"/>
                <a:cs typeface="Calibri"/>
              </a:rPr>
              <a:t> </a:t>
            </a:r>
            <a:r>
              <a:rPr lang="es-ES" sz="1800" spc="-10" dirty="0" err="1">
                <a:latin typeface="Calibri"/>
                <a:cs typeface="Calibri"/>
              </a:rPr>
              <a:t>d’allotjaments</a:t>
            </a:r>
            <a:r>
              <a:rPr lang="es-ES" sz="1800" spc="90" dirty="0">
                <a:latin typeface="Calibri"/>
                <a:cs typeface="Calibri"/>
              </a:rPr>
              <a:t> </a:t>
            </a:r>
            <a:r>
              <a:rPr lang="es-ES" sz="1800" dirty="0">
                <a:latin typeface="Calibri"/>
                <a:cs typeface="Calibri"/>
              </a:rPr>
              <a:t>per </a:t>
            </a:r>
            <a:r>
              <a:rPr lang="es-ES" sz="1800" spc="-300" dirty="0">
                <a:latin typeface="Calibri"/>
                <a:cs typeface="Calibri"/>
              </a:rPr>
              <a:t> </a:t>
            </a:r>
            <a:r>
              <a:rPr lang="es-ES" sz="1800" dirty="0">
                <a:latin typeface="Calibri"/>
                <a:cs typeface="Calibri"/>
              </a:rPr>
              <a:t>a</a:t>
            </a:r>
            <a:r>
              <a:rPr lang="es-ES" sz="1800" spc="-5" dirty="0">
                <a:latin typeface="Calibri"/>
                <a:cs typeface="Calibri"/>
              </a:rPr>
              <a:t> persones</a:t>
            </a:r>
            <a:r>
              <a:rPr lang="es-ES" sz="1800" spc="15" dirty="0">
                <a:latin typeface="Calibri"/>
                <a:cs typeface="Calibri"/>
              </a:rPr>
              <a:t> </a:t>
            </a:r>
            <a:r>
              <a:rPr lang="es-ES" sz="1800" spc="-5" dirty="0">
                <a:latin typeface="Calibri"/>
                <a:cs typeface="Calibri"/>
              </a:rPr>
              <a:t>en</a:t>
            </a:r>
            <a:r>
              <a:rPr lang="es-ES" sz="1800" spc="-15" dirty="0">
                <a:latin typeface="Calibri"/>
                <a:cs typeface="Calibri"/>
              </a:rPr>
              <a:t> </a:t>
            </a:r>
            <a:r>
              <a:rPr lang="es-ES" sz="1800" spc="-5" dirty="0" err="1">
                <a:latin typeface="Calibri"/>
                <a:cs typeface="Calibri"/>
              </a:rPr>
              <a:t>situació</a:t>
            </a:r>
            <a:r>
              <a:rPr lang="es-ES" sz="1800" spc="15" dirty="0">
                <a:latin typeface="Calibri"/>
                <a:cs typeface="Calibri"/>
              </a:rPr>
              <a:t> </a:t>
            </a:r>
            <a:r>
              <a:rPr lang="es-ES" sz="1800" spc="-15" dirty="0" err="1">
                <a:latin typeface="Calibri"/>
                <a:cs typeface="Calibri"/>
              </a:rPr>
              <a:t>d’emergència</a:t>
            </a:r>
            <a:r>
              <a:rPr lang="es-ES" sz="1800" spc="20" dirty="0">
                <a:latin typeface="Calibri"/>
                <a:cs typeface="Calibri"/>
              </a:rPr>
              <a:t> </a:t>
            </a:r>
            <a:r>
              <a:rPr lang="es-ES" sz="1800" spc="-5" dirty="0">
                <a:latin typeface="Calibri"/>
                <a:cs typeface="Calibri"/>
              </a:rPr>
              <a:t>habitacional.</a:t>
            </a:r>
            <a:r>
              <a:rPr lang="es-ES" sz="1800" spc="25" dirty="0">
                <a:latin typeface="Calibri"/>
                <a:cs typeface="Calibri"/>
              </a:rPr>
              <a:t> </a:t>
            </a:r>
            <a:r>
              <a:rPr lang="es-ES" sz="1800" b="1" dirty="0">
                <a:latin typeface="Calibri"/>
                <a:cs typeface="Calibri"/>
              </a:rPr>
              <a:t>3</a:t>
            </a:r>
            <a:r>
              <a:rPr lang="es-ES" sz="1800" b="1" spc="-10" dirty="0">
                <a:latin typeface="Calibri"/>
                <a:cs typeface="Calibri"/>
              </a:rPr>
              <a:t> </a:t>
            </a:r>
            <a:r>
              <a:rPr lang="es-ES" sz="1800" spc="-5" dirty="0" err="1">
                <a:latin typeface="Calibri"/>
                <a:cs typeface="Calibri"/>
              </a:rPr>
              <a:t>promocions</a:t>
            </a:r>
            <a:r>
              <a:rPr lang="es-ES" sz="1800" spc="-10" dirty="0">
                <a:latin typeface="Calibri"/>
                <a:cs typeface="Calibri"/>
              </a:rPr>
              <a:t> </a:t>
            </a:r>
            <a:r>
              <a:rPr lang="es-ES" sz="1800" spc="-5" dirty="0">
                <a:latin typeface="Calibri"/>
                <a:cs typeface="Calibri"/>
              </a:rPr>
              <a:t>que</a:t>
            </a:r>
            <a:r>
              <a:rPr lang="es-ES" sz="1800" spc="5" dirty="0">
                <a:latin typeface="Calibri"/>
                <a:cs typeface="Calibri"/>
              </a:rPr>
              <a:t> </a:t>
            </a:r>
            <a:r>
              <a:rPr lang="es-ES" sz="1800" spc="-5" dirty="0">
                <a:latin typeface="Calibri"/>
                <a:cs typeface="Calibri"/>
              </a:rPr>
              <a:t>sumen</a:t>
            </a:r>
            <a:r>
              <a:rPr lang="es-ES" sz="1800" spc="5" dirty="0">
                <a:latin typeface="Calibri"/>
                <a:cs typeface="Calibri"/>
              </a:rPr>
              <a:t> </a:t>
            </a:r>
            <a:r>
              <a:rPr lang="es-ES" sz="1800" b="1" spc="-5" dirty="0">
                <a:latin typeface="Calibri"/>
                <a:cs typeface="Calibri"/>
              </a:rPr>
              <a:t>92</a:t>
            </a:r>
            <a:r>
              <a:rPr lang="es-ES" sz="1800" b="1" dirty="0">
                <a:latin typeface="Calibri"/>
                <a:cs typeface="Calibri"/>
              </a:rPr>
              <a:t> </a:t>
            </a:r>
            <a:r>
              <a:rPr lang="es-ES" sz="1800" b="1" spc="-5" dirty="0" err="1">
                <a:latin typeface="Calibri"/>
                <a:cs typeface="Calibri"/>
              </a:rPr>
              <a:t>allotjaments</a:t>
            </a:r>
            <a:r>
              <a:rPr lang="es-ES" sz="1800" spc="-5" dirty="0">
                <a:latin typeface="Calibri"/>
                <a:cs typeface="Calibri"/>
              </a:rPr>
              <a:t>.</a:t>
            </a:r>
            <a:endParaRPr lang="es-ES" sz="1800" dirty="0">
              <a:latin typeface="Calibri"/>
              <a:cs typeface="Calibri"/>
            </a:endParaRPr>
          </a:p>
          <a:p>
            <a:pPr marL="912494" indent="-343535">
              <a:lnSpc>
                <a:spcPct val="100000"/>
              </a:lnSpc>
              <a:spcBef>
                <a:spcPts val="1200"/>
              </a:spcBef>
              <a:buFont typeface="Wingdings"/>
              <a:buChar char=""/>
              <a:tabLst>
                <a:tab pos="911860" algn="l"/>
                <a:tab pos="913130" algn="l"/>
              </a:tabLst>
            </a:pPr>
            <a:r>
              <a:rPr lang="es-ES" sz="1800" spc="-5" dirty="0">
                <a:latin typeface="Calibri"/>
                <a:cs typeface="Calibri"/>
              </a:rPr>
              <a:t>La </a:t>
            </a:r>
            <a:r>
              <a:rPr lang="es-ES" sz="1800" spc="-10" dirty="0">
                <a:latin typeface="Calibri"/>
                <a:cs typeface="Calibri"/>
              </a:rPr>
              <a:t>primera</a:t>
            </a:r>
            <a:r>
              <a:rPr lang="es-ES" sz="1800" dirty="0">
                <a:latin typeface="Calibri"/>
                <a:cs typeface="Calibri"/>
              </a:rPr>
              <a:t> </a:t>
            </a:r>
            <a:r>
              <a:rPr lang="es-ES" sz="1800" spc="-5" dirty="0" err="1">
                <a:latin typeface="Calibri"/>
                <a:cs typeface="Calibri"/>
              </a:rPr>
              <a:t>promoció</a:t>
            </a:r>
            <a:r>
              <a:rPr lang="es-ES" sz="1800" spc="-25" dirty="0">
                <a:latin typeface="Calibri"/>
                <a:cs typeface="Calibri"/>
              </a:rPr>
              <a:t> </a:t>
            </a:r>
            <a:r>
              <a:rPr lang="es-ES" sz="1800" spc="-5" dirty="0">
                <a:latin typeface="Calibri"/>
                <a:cs typeface="Calibri"/>
              </a:rPr>
              <a:t>ja</a:t>
            </a:r>
            <a:r>
              <a:rPr lang="es-ES" sz="1800" spc="15" dirty="0">
                <a:latin typeface="Calibri"/>
                <a:cs typeface="Calibri"/>
              </a:rPr>
              <a:t> </a:t>
            </a:r>
            <a:r>
              <a:rPr lang="es-ES" sz="1800" spc="-10" dirty="0" err="1">
                <a:latin typeface="Calibri"/>
                <a:cs typeface="Calibri"/>
              </a:rPr>
              <a:t>està</a:t>
            </a:r>
            <a:r>
              <a:rPr lang="es-ES" sz="1800" spc="-5" dirty="0">
                <a:latin typeface="Calibri"/>
                <a:cs typeface="Calibri"/>
              </a:rPr>
              <a:t> </a:t>
            </a:r>
            <a:r>
              <a:rPr lang="es-ES" sz="1800" spc="-5" dirty="0" err="1">
                <a:latin typeface="Calibri"/>
                <a:cs typeface="Calibri"/>
              </a:rPr>
              <a:t>finalitzada</a:t>
            </a:r>
            <a:r>
              <a:rPr lang="es-ES" sz="1800" spc="20" dirty="0">
                <a:latin typeface="Calibri"/>
                <a:cs typeface="Calibri"/>
              </a:rPr>
              <a:t> </a:t>
            </a:r>
            <a:r>
              <a:rPr lang="es-ES" sz="1800" dirty="0">
                <a:latin typeface="Calibri"/>
                <a:cs typeface="Calibri"/>
              </a:rPr>
              <a:t>i </a:t>
            </a:r>
            <a:r>
              <a:rPr lang="es-ES" sz="1800" spc="-5" dirty="0">
                <a:latin typeface="Calibri"/>
                <a:cs typeface="Calibri"/>
              </a:rPr>
              <a:t>en</a:t>
            </a:r>
            <a:r>
              <a:rPr lang="es-ES" sz="1800" spc="10" dirty="0">
                <a:latin typeface="Calibri"/>
                <a:cs typeface="Calibri"/>
              </a:rPr>
              <a:t> </a:t>
            </a:r>
            <a:r>
              <a:rPr lang="es-ES" sz="1800" spc="-5" dirty="0" err="1">
                <a:latin typeface="Calibri"/>
                <a:cs typeface="Calibri"/>
              </a:rPr>
              <a:t>funcionament</a:t>
            </a:r>
            <a:r>
              <a:rPr lang="es-ES" sz="1800" spc="20" dirty="0">
                <a:latin typeface="Calibri"/>
                <a:cs typeface="Calibri"/>
              </a:rPr>
              <a:t> </a:t>
            </a:r>
            <a:r>
              <a:rPr lang="es-ES" sz="1800" spc="-10" dirty="0">
                <a:latin typeface="Calibri"/>
                <a:cs typeface="Calibri"/>
              </a:rPr>
              <a:t>(</a:t>
            </a:r>
            <a:r>
              <a:rPr lang="es-ES" sz="1800" spc="-10" dirty="0" err="1">
                <a:latin typeface="Calibri"/>
                <a:cs typeface="Calibri"/>
              </a:rPr>
              <a:t>Ciutat</a:t>
            </a:r>
            <a:r>
              <a:rPr lang="es-ES" sz="1800" spc="20" dirty="0">
                <a:latin typeface="Calibri"/>
                <a:cs typeface="Calibri"/>
              </a:rPr>
              <a:t> </a:t>
            </a:r>
            <a:r>
              <a:rPr lang="es-ES" sz="1800" spc="-15" dirty="0">
                <a:latin typeface="Calibri"/>
                <a:cs typeface="Calibri"/>
              </a:rPr>
              <a:t>Vella,</a:t>
            </a:r>
            <a:r>
              <a:rPr lang="es-ES" sz="1800" spc="25" dirty="0">
                <a:latin typeface="Calibri"/>
                <a:cs typeface="Calibri"/>
              </a:rPr>
              <a:t> </a:t>
            </a:r>
            <a:r>
              <a:rPr lang="es-ES" sz="1800" spc="-5" dirty="0">
                <a:latin typeface="Calibri"/>
                <a:cs typeface="Calibri"/>
              </a:rPr>
              <a:t>10</a:t>
            </a:r>
            <a:r>
              <a:rPr lang="es-ES" sz="1800" spc="5" dirty="0">
                <a:latin typeface="Calibri"/>
                <a:cs typeface="Calibri"/>
              </a:rPr>
              <a:t> </a:t>
            </a:r>
            <a:r>
              <a:rPr lang="es-ES" sz="1800" spc="-5" dirty="0" err="1">
                <a:latin typeface="Calibri"/>
                <a:cs typeface="Calibri"/>
              </a:rPr>
              <a:t>allotjaments</a:t>
            </a:r>
            <a:r>
              <a:rPr lang="es-ES" sz="1800" spc="-5" dirty="0">
                <a:latin typeface="Calibri"/>
                <a:cs typeface="Calibri"/>
              </a:rPr>
              <a:t>)</a:t>
            </a:r>
            <a:endParaRPr lang="es-ES" sz="1800" dirty="0">
              <a:latin typeface="Calibri"/>
              <a:cs typeface="Calibri"/>
            </a:endParaRPr>
          </a:p>
          <a:p>
            <a:pPr marL="912494" indent="-343535">
              <a:lnSpc>
                <a:spcPct val="100000"/>
              </a:lnSpc>
              <a:buFont typeface="Wingdings"/>
              <a:buChar char=""/>
              <a:tabLst>
                <a:tab pos="911860" algn="l"/>
                <a:tab pos="913130" algn="l"/>
              </a:tabLst>
            </a:pPr>
            <a:r>
              <a:rPr lang="es-ES" sz="1800" spc="-5" dirty="0">
                <a:latin typeface="Calibri"/>
                <a:cs typeface="Calibri"/>
              </a:rPr>
              <a:t>La </a:t>
            </a:r>
            <a:r>
              <a:rPr lang="es-ES" sz="1800" spc="-5" dirty="0" err="1">
                <a:latin typeface="Calibri"/>
                <a:cs typeface="Calibri"/>
              </a:rPr>
              <a:t>segona</a:t>
            </a:r>
            <a:r>
              <a:rPr lang="es-ES" sz="1800" spc="10" dirty="0">
                <a:latin typeface="Calibri"/>
                <a:cs typeface="Calibri"/>
              </a:rPr>
              <a:t> </a:t>
            </a:r>
            <a:r>
              <a:rPr lang="es-ES" sz="1800" spc="-10" dirty="0">
                <a:latin typeface="Calibri"/>
                <a:cs typeface="Calibri"/>
              </a:rPr>
              <a:t>obra</a:t>
            </a:r>
            <a:r>
              <a:rPr lang="es-ES" sz="1800" spc="-15" dirty="0">
                <a:latin typeface="Calibri"/>
                <a:cs typeface="Calibri"/>
              </a:rPr>
              <a:t> </a:t>
            </a:r>
            <a:r>
              <a:rPr lang="es-ES" sz="1800" spc="-5" dirty="0">
                <a:latin typeface="Calibri"/>
                <a:cs typeface="Calibri"/>
              </a:rPr>
              <a:t>ja</a:t>
            </a:r>
            <a:r>
              <a:rPr lang="es-ES" sz="1800" spc="10" dirty="0">
                <a:latin typeface="Calibri"/>
                <a:cs typeface="Calibri"/>
              </a:rPr>
              <a:t> </a:t>
            </a:r>
            <a:r>
              <a:rPr lang="es-ES" sz="1800" spc="-5" dirty="0">
                <a:latin typeface="Calibri"/>
                <a:cs typeface="Calibri"/>
              </a:rPr>
              <a:t>ha</a:t>
            </a:r>
            <a:r>
              <a:rPr lang="es-ES" sz="1800" spc="10" dirty="0">
                <a:latin typeface="Calibri"/>
                <a:cs typeface="Calibri"/>
              </a:rPr>
              <a:t> </a:t>
            </a:r>
            <a:r>
              <a:rPr lang="es-ES" sz="1800" spc="-10" dirty="0" err="1">
                <a:latin typeface="Calibri"/>
                <a:cs typeface="Calibri"/>
              </a:rPr>
              <a:t>estat</a:t>
            </a:r>
            <a:r>
              <a:rPr lang="es-ES" sz="1800" spc="10" dirty="0">
                <a:latin typeface="Calibri"/>
                <a:cs typeface="Calibri"/>
              </a:rPr>
              <a:t> </a:t>
            </a:r>
            <a:r>
              <a:rPr lang="es-ES" sz="1800" spc="-5" dirty="0">
                <a:latin typeface="Calibri"/>
                <a:cs typeface="Calibri"/>
              </a:rPr>
              <a:t>adjudicada</a:t>
            </a:r>
            <a:r>
              <a:rPr lang="es-ES" sz="1800" spc="25" dirty="0">
                <a:latin typeface="Calibri"/>
                <a:cs typeface="Calibri"/>
              </a:rPr>
              <a:t> </a:t>
            </a:r>
            <a:r>
              <a:rPr lang="es-ES" sz="1800" spc="-5" dirty="0">
                <a:latin typeface="Calibri"/>
                <a:cs typeface="Calibri"/>
              </a:rPr>
              <a:t>(</a:t>
            </a:r>
            <a:r>
              <a:rPr lang="es-ES" sz="1800" spc="-5" dirty="0" err="1">
                <a:latin typeface="Calibri"/>
                <a:cs typeface="Calibri"/>
              </a:rPr>
              <a:t>Glòries</a:t>
            </a:r>
            <a:r>
              <a:rPr lang="es-ES" sz="1800" spc="-5" dirty="0">
                <a:latin typeface="Calibri"/>
                <a:cs typeface="Calibri"/>
              </a:rPr>
              <a:t>, 42</a:t>
            </a:r>
            <a:r>
              <a:rPr lang="es-ES" sz="1800" spc="5" dirty="0">
                <a:latin typeface="Calibri"/>
                <a:cs typeface="Calibri"/>
              </a:rPr>
              <a:t> </a:t>
            </a:r>
            <a:r>
              <a:rPr lang="es-ES" sz="1800" spc="-5" dirty="0" err="1">
                <a:latin typeface="Calibri"/>
                <a:cs typeface="Calibri"/>
              </a:rPr>
              <a:t>allotjaments</a:t>
            </a:r>
            <a:r>
              <a:rPr lang="es-ES" sz="1800" spc="-5" dirty="0">
                <a:latin typeface="Calibri"/>
                <a:cs typeface="Calibri"/>
              </a:rPr>
              <a:t>)</a:t>
            </a:r>
            <a:endParaRPr lang="es-ES" sz="1800" dirty="0">
              <a:latin typeface="Calibri"/>
              <a:cs typeface="Calibri"/>
            </a:endParaRPr>
          </a:p>
          <a:p>
            <a:pPr marL="912494" indent="-343535">
              <a:lnSpc>
                <a:spcPct val="100000"/>
              </a:lnSpc>
              <a:buFont typeface="Wingdings"/>
              <a:buChar char=""/>
              <a:tabLst>
                <a:tab pos="911860" algn="l"/>
                <a:tab pos="913130" algn="l"/>
              </a:tabLst>
            </a:pPr>
            <a:r>
              <a:rPr lang="es-ES" sz="1800" spc="-5" dirty="0">
                <a:latin typeface="Calibri"/>
                <a:cs typeface="Calibri"/>
              </a:rPr>
              <a:t>La </a:t>
            </a:r>
            <a:r>
              <a:rPr lang="es-ES" sz="1800" spc="-15" dirty="0">
                <a:latin typeface="Calibri"/>
                <a:cs typeface="Calibri"/>
              </a:rPr>
              <a:t>tercera</a:t>
            </a:r>
            <a:r>
              <a:rPr lang="es-ES" sz="1800" spc="10" dirty="0">
                <a:latin typeface="Calibri"/>
                <a:cs typeface="Calibri"/>
              </a:rPr>
              <a:t> </a:t>
            </a:r>
            <a:r>
              <a:rPr lang="es-ES" sz="1800" spc="-5" dirty="0">
                <a:latin typeface="Calibri"/>
                <a:cs typeface="Calibri"/>
              </a:rPr>
              <a:t>en </a:t>
            </a:r>
            <a:r>
              <a:rPr lang="es-ES" sz="1800" spc="-5" dirty="0" err="1">
                <a:latin typeface="Calibri"/>
                <a:cs typeface="Calibri"/>
              </a:rPr>
              <a:t>licitació</a:t>
            </a:r>
            <a:r>
              <a:rPr lang="es-ES" sz="1800" spc="10" dirty="0">
                <a:latin typeface="Calibri"/>
                <a:cs typeface="Calibri"/>
              </a:rPr>
              <a:t> </a:t>
            </a:r>
            <a:r>
              <a:rPr lang="es-ES" sz="1800" spc="-10" dirty="0">
                <a:latin typeface="Calibri"/>
                <a:cs typeface="Calibri"/>
              </a:rPr>
              <a:t>(Quetzal,</a:t>
            </a:r>
            <a:r>
              <a:rPr lang="es-ES" sz="1800" spc="15" dirty="0">
                <a:latin typeface="Calibri"/>
                <a:cs typeface="Calibri"/>
              </a:rPr>
              <a:t> </a:t>
            </a:r>
            <a:r>
              <a:rPr lang="es-ES" sz="1800" spc="-5" dirty="0">
                <a:latin typeface="Calibri"/>
                <a:cs typeface="Calibri"/>
              </a:rPr>
              <a:t>Sants,</a:t>
            </a:r>
            <a:r>
              <a:rPr lang="es-ES" sz="1800" spc="10" dirty="0">
                <a:latin typeface="Calibri"/>
                <a:cs typeface="Calibri"/>
              </a:rPr>
              <a:t> </a:t>
            </a:r>
            <a:r>
              <a:rPr lang="es-ES" sz="1800" spc="-5" dirty="0">
                <a:latin typeface="Calibri"/>
                <a:cs typeface="Calibri"/>
              </a:rPr>
              <a:t>40</a:t>
            </a:r>
            <a:r>
              <a:rPr lang="es-ES" sz="1800" spc="10" dirty="0">
                <a:latin typeface="Calibri"/>
                <a:cs typeface="Calibri"/>
              </a:rPr>
              <a:t> </a:t>
            </a:r>
            <a:r>
              <a:rPr lang="es-ES" sz="1800" spc="-5" dirty="0" err="1">
                <a:latin typeface="Calibri"/>
                <a:cs typeface="Calibri"/>
              </a:rPr>
              <a:t>allotjaments</a:t>
            </a:r>
            <a:r>
              <a:rPr lang="es-ES" sz="1800" spc="-5" dirty="0">
                <a:latin typeface="Calibri"/>
                <a:cs typeface="Calibri"/>
              </a:rPr>
              <a:t>)</a:t>
            </a:r>
            <a:endParaRPr lang="es-ES" sz="1800" dirty="0">
              <a:latin typeface="Calibri"/>
              <a:cs typeface="Calibri"/>
            </a:endParaRPr>
          </a:p>
          <a:p>
            <a:endParaRPr lang="es-ES" dirty="0"/>
          </a:p>
        </p:txBody>
      </p: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DD763F5D-A838-4712-865F-F76B8251984C}"/>
              </a:ext>
            </a:extLst>
          </p:cNvPr>
          <p:cNvCxnSpPr>
            <a:cxnSpLocks/>
          </p:cNvCxnSpPr>
          <p:nvPr/>
        </p:nvCxnSpPr>
        <p:spPr>
          <a:xfrm>
            <a:off x="896256" y="1553029"/>
            <a:ext cx="11295744" cy="0"/>
          </a:xfrm>
          <a:prstGeom prst="line">
            <a:avLst/>
          </a:prstGeom>
          <a:ln w="44450" cmpd="sng">
            <a:solidFill>
              <a:srgbClr val="C6290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object 5">
            <a:extLst>
              <a:ext uri="{FF2B5EF4-FFF2-40B4-BE49-F238E27FC236}">
                <a16:creationId xmlns:a16="http://schemas.microsoft.com/office/drawing/2014/main" id="{CE7A1A12-8639-4CE7-B361-B7E2BF8C282F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74184" y="4223127"/>
            <a:ext cx="3425795" cy="1876260"/>
          </a:xfrm>
          <a:prstGeom prst="rect">
            <a:avLst/>
          </a:prstGeom>
        </p:spPr>
      </p:pic>
      <p:pic>
        <p:nvPicPr>
          <p:cNvPr id="6" name="object 6">
            <a:extLst>
              <a:ext uri="{FF2B5EF4-FFF2-40B4-BE49-F238E27FC236}">
                <a16:creationId xmlns:a16="http://schemas.microsoft.com/office/drawing/2014/main" id="{25AF294D-E6F9-4E5B-B7EF-78C8FE515C24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788210" y="4246761"/>
            <a:ext cx="2477358" cy="1873995"/>
          </a:xfrm>
          <a:prstGeom prst="rect">
            <a:avLst/>
          </a:prstGeom>
        </p:spPr>
      </p:pic>
      <p:sp>
        <p:nvSpPr>
          <p:cNvPr id="9" name="object 7">
            <a:extLst>
              <a:ext uri="{FF2B5EF4-FFF2-40B4-BE49-F238E27FC236}">
                <a16:creationId xmlns:a16="http://schemas.microsoft.com/office/drawing/2014/main" id="{2182BD87-1F29-45AF-874F-1B85ACF67612}"/>
              </a:ext>
            </a:extLst>
          </p:cNvPr>
          <p:cNvSpPr txBox="1"/>
          <p:nvPr/>
        </p:nvSpPr>
        <p:spPr>
          <a:xfrm>
            <a:off x="5410037" y="6110442"/>
            <a:ext cx="3218636" cy="17440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050" dirty="0">
                <a:latin typeface="Calibri"/>
                <a:cs typeface="Calibri"/>
              </a:rPr>
              <a:t>AP</a:t>
            </a:r>
            <a:r>
              <a:rPr sz="1050" spc="-5" dirty="0">
                <a:latin typeface="Calibri"/>
                <a:cs typeface="Calibri"/>
              </a:rPr>
              <a:t>RO</a:t>
            </a:r>
            <a:r>
              <a:rPr sz="1050" dirty="0">
                <a:latin typeface="Calibri"/>
                <a:cs typeface="Calibri"/>
              </a:rPr>
              <a:t>P</a:t>
            </a:r>
            <a:r>
              <a:rPr sz="1050" spc="-25" dirty="0">
                <a:latin typeface="Calibri"/>
                <a:cs typeface="Calibri"/>
              </a:rPr>
              <a:t> </a:t>
            </a:r>
            <a:r>
              <a:rPr sz="1050" dirty="0">
                <a:latin typeface="Calibri"/>
                <a:cs typeface="Calibri"/>
              </a:rPr>
              <a:t>CIUTAT</a:t>
            </a:r>
            <a:r>
              <a:rPr sz="1050" spc="-35" dirty="0">
                <a:latin typeface="Calibri"/>
                <a:cs typeface="Calibri"/>
              </a:rPr>
              <a:t> </a:t>
            </a:r>
            <a:r>
              <a:rPr sz="1050" spc="-5" dirty="0">
                <a:latin typeface="Calibri"/>
                <a:cs typeface="Calibri"/>
              </a:rPr>
              <a:t>V</a:t>
            </a:r>
            <a:r>
              <a:rPr sz="1050" dirty="0">
                <a:latin typeface="Calibri"/>
                <a:cs typeface="Calibri"/>
              </a:rPr>
              <a:t>E</a:t>
            </a:r>
            <a:r>
              <a:rPr sz="1050" spc="-5" dirty="0">
                <a:latin typeface="Calibri"/>
                <a:cs typeface="Calibri"/>
              </a:rPr>
              <a:t>LL</a:t>
            </a:r>
            <a:r>
              <a:rPr sz="1050" dirty="0">
                <a:latin typeface="Calibri"/>
                <a:cs typeface="Calibri"/>
              </a:rPr>
              <a:t>A</a:t>
            </a:r>
          </a:p>
        </p:txBody>
      </p:sp>
      <p:sp>
        <p:nvSpPr>
          <p:cNvPr id="10" name="object 8">
            <a:extLst>
              <a:ext uri="{FF2B5EF4-FFF2-40B4-BE49-F238E27FC236}">
                <a16:creationId xmlns:a16="http://schemas.microsoft.com/office/drawing/2014/main" id="{92A099FF-A0E8-4D34-A815-732B676F9B12}"/>
              </a:ext>
            </a:extLst>
          </p:cNvPr>
          <p:cNvSpPr txBox="1"/>
          <p:nvPr/>
        </p:nvSpPr>
        <p:spPr>
          <a:xfrm>
            <a:off x="8876442" y="6120756"/>
            <a:ext cx="1722090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000" dirty="0">
                <a:latin typeface="Calibri"/>
                <a:cs typeface="Calibri"/>
              </a:rPr>
              <a:t>AP</a:t>
            </a:r>
            <a:r>
              <a:rPr sz="1000" spc="-5" dirty="0">
                <a:latin typeface="Calibri"/>
                <a:cs typeface="Calibri"/>
              </a:rPr>
              <a:t>RO</a:t>
            </a:r>
            <a:r>
              <a:rPr sz="1000" dirty="0">
                <a:latin typeface="Calibri"/>
                <a:cs typeface="Calibri"/>
              </a:rPr>
              <a:t>P</a:t>
            </a:r>
            <a:r>
              <a:rPr sz="1000" spc="-25" dirty="0">
                <a:latin typeface="Calibri"/>
                <a:cs typeface="Calibri"/>
              </a:rPr>
              <a:t> </a:t>
            </a:r>
            <a:r>
              <a:rPr sz="1000" spc="-5" dirty="0">
                <a:latin typeface="Calibri"/>
                <a:cs typeface="Calibri"/>
              </a:rPr>
              <a:t>Q</a:t>
            </a:r>
            <a:r>
              <a:rPr sz="1000" dirty="0">
                <a:latin typeface="Calibri"/>
                <a:cs typeface="Calibri"/>
              </a:rPr>
              <a:t>UET</a:t>
            </a:r>
            <a:r>
              <a:rPr sz="1000" spc="-5" dirty="0">
                <a:latin typeface="Calibri"/>
                <a:cs typeface="Calibri"/>
              </a:rPr>
              <a:t>Z</a:t>
            </a:r>
            <a:r>
              <a:rPr sz="1000" dirty="0">
                <a:latin typeface="Calibri"/>
                <a:cs typeface="Calibri"/>
              </a:rPr>
              <a:t>AL</a:t>
            </a:r>
          </a:p>
        </p:txBody>
      </p:sp>
    </p:spTree>
    <p:extLst>
      <p:ext uri="{BB962C8B-B14F-4D97-AF65-F5344CB8AC3E}">
        <p14:creationId xmlns:p14="http://schemas.microsoft.com/office/powerpoint/2010/main" val="31346064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79C1D1A4-5B3B-4D9D-816D-23BA21D8EBC8}"/>
              </a:ext>
            </a:extLst>
          </p:cNvPr>
          <p:cNvCxnSpPr>
            <a:cxnSpLocks/>
          </p:cNvCxnSpPr>
          <p:nvPr/>
        </p:nvCxnSpPr>
        <p:spPr>
          <a:xfrm>
            <a:off x="896256" y="1553029"/>
            <a:ext cx="7114269" cy="0"/>
          </a:xfrm>
          <a:prstGeom prst="line">
            <a:avLst/>
          </a:prstGeom>
          <a:ln w="44450" cmpd="sng">
            <a:solidFill>
              <a:srgbClr val="C6290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ítulo 12">
            <a:extLst>
              <a:ext uri="{FF2B5EF4-FFF2-40B4-BE49-F238E27FC236}">
                <a16:creationId xmlns:a16="http://schemas.microsoft.com/office/drawing/2014/main" id="{AB94665C-8659-4128-B5D2-7ADB4B8C19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br>
              <a:rPr lang="es-ES" sz="2800" b="1" spc="-5" dirty="0">
                <a:solidFill>
                  <a:srgbClr val="C63A51"/>
                </a:solidFill>
                <a:latin typeface="Arial"/>
                <a:cs typeface="Arial"/>
              </a:rPr>
            </a:br>
            <a:r>
              <a:rPr lang="es-ES" sz="2800" b="1" spc="-5" dirty="0">
                <a:latin typeface="Arial"/>
                <a:cs typeface="Arial"/>
              </a:rPr>
              <a:t>2.2.2</a:t>
            </a:r>
            <a:r>
              <a:rPr lang="es-ES" sz="2800" b="1" spc="-15" dirty="0">
                <a:latin typeface="Arial"/>
                <a:cs typeface="Arial"/>
              </a:rPr>
              <a:t> </a:t>
            </a:r>
            <a:r>
              <a:rPr lang="es-ES" sz="2800" b="1" spc="-5" dirty="0">
                <a:latin typeface="Arial"/>
                <a:cs typeface="Arial"/>
              </a:rPr>
              <a:t>Promoción</a:t>
            </a:r>
            <a:r>
              <a:rPr lang="es-ES" sz="2800" b="1" spc="5" dirty="0">
                <a:latin typeface="Arial"/>
                <a:cs typeface="Arial"/>
              </a:rPr>
              <a:t> </a:t>
            </a:r>
            <a:r>
              <a:rPr lang="es-ES" sz="2800" b="1" spc="-5" dirty="0">
                <a:latin typeface="Arial"/>
                <a:cs typeface="Arial"/>
              </a:rPr>
              <a:t>delegada</a:t>
            </a:r>
            <a:br>
              <a:rPr lang="es-ES" sz="2800" dirty="0">
                <a:solidFill>
                  <a:srgbClr val="C63A51"/>
                </a:solidFill>
                <a:latin typeface="Arial"/>
                <a:cs typeface="Arial"/>
              </a:rPr>
            </a:br>
            <a:endParaRPr lang="es-ES" sz="2800" dirty="0">
              <a:solidFill>
                <a:srgbClr val="C63A51"/>
              </a:solidFill>
            </a:endParaRPr>
          </a:p>
        </p:txBody>
      </p:sp>
      <p:sp>
        <p:nvSpPr>
          <p:cNvPr id="15" name="object 4">
            <a:extLst>
              <a:ext uri="{FF2B5EF4-FFF2-40B4-BE49-F238E27FC236}">
                <a16:creationId xmlns:a16="http://schemas.microsoft.com/office/drawing/2014/main" id="{7A3D8023-E694-4780-93C6-50364F678C9B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838200" y="1825625"/>
            <a:ext cx="10515600" cy="41934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sz="2000" b="1" spc="-5" dirty="0">
                <a:solidFill>
                  <a:srgbClr val="C63A51"/>
                </a:solidFill>
                <a:cs typeface="Arial"/>
              </a:rPr>
              <a:t>Cohabitatge:</a:t>
            </a:r>
            <a:r>
              <a:rPr sz="2000" b="1" spc="-20" dirty="0">
                <a:solidFill>
                  <a:srgbClr val="C63A51"/>
                </a:solidFill>
                <a:cs typeface="Arial"/>
              </a:rPr>
              <a:t> </a:t>
            </a:r>
            <a:r>
              <a:rPr sz="2000" b="1" spc="-5" dirty="0">
                <a:solidFill>
                  <a:srgbClr val="C63A51"/>
                </a:solidFill>
                <a:cs typeface="Arial"/>
              </a:rPr>
              <a:t>Estratègia</a:t>
            </a:r>
            <a:r>
              <a:rPr sz="2000" b="1" spc="5" dirty="0">
                <a:solidFill>
                  <a:srgbClr val="C63A51"/>
                </a:solidFill>
                <a:cs typeface="Arial"/>
              </a:rPr>
              <a:t> </a:t>
            </a:r>
            <a:r>
              <a:rPr sz="2000" b="1" i="1" spc="-5" dirty="0">
                <a:solidFill>
                  <a:srgbClr val="C63A51"/>
                </a:solidFill>
                <a:cs typeface="Arial"/>
              </a:rPr>
              <a:t>Bottom Up</a:t>
            </a:r>
            <a:endParaRPr sz="2000" dirty="0">
              <a:solidFill>
                <a:srgbClr val="C63A51"/>
              </a:solidFill>
              <a:cs typeface="Arial"/>
            </a:endParaRPr>
          </a:p>
          <a:p>
            <a:pPr marL="308610" marR="191770" indent="-274320">
              <a:lnSpc>
                <a:spcPts val="1620"/>
              </a:lnSpc>
              <a:buFont typeface="Arial MT"/>
              <a:buChar char="•"/>
              <a:tabLst>
                <a:tab pos="320675" algn="l"/>
                <a:tab pos="321310" algn="l"/>
              </a:tabLst>
            </a:pPr>
            <a:r>
              <a:rPr sz="1500" b="1" spc="-10" dirty="0">
                <a:cs typeface="Arial"/>
              </a:rPr>
              <a:t>L'Ajuntament </a:t>
            </a:r>
            <a:r>
              <a:rPr sz="1500" b="1" dirty="0">
                <a:cs typeface="Arial"/>
              </a:rPr>
              <a:t>transmet </a:t>
            </a:r>
            <a:r>
              <a:rPr sz="1500" b="1" spc="-5" dirty="0">
                <a:cs typeface="Arial"/>
              </a:rPr>
              <a:t>un </a:t>
            </a:r>
            <a:r>
              <a:rPr sz="1500" b="1" dirty="0">
                <a:cs typeface="Arial"/>
              </a:rPr>
              <a:t>solar o </a:t>
            </a:r>
            <a:r>
              <a:rPr sz="1500" b="1" dirty="0" err="1">
                <a:cs typeface="Arial"/>
              </a:rPr>
              <a:t>edifici</a:t>
            </a:r>
            <a:r>
              <a:rPr sz="1500" b="1" dirty="0">
                <a:cs typeface="Arial"/>
              </a:rPr>
              <a:t> </a:t>
            </a:r>
            <a:r>
              <a:rPr sz="1500" b="1" spc="-5" dirty="0">
                <a:cs typeface="Arial"/>
              </a:rPr>
              <a:t>p</a:t>
            </a:r>
            <a:r>
              <a:rPr lang="es-ES" sz="1500" b="1" spc="-5" dirty="0" err="1">
                <a:cs typeface="Arial"/>
              </a:rPr>
              <a:t>er</a:t>
            </a:r>
            <a:r>
              <a:rPr lang="es-ES" sz="1500" b="1" spc="-5" dirty="0">
                <a:cs typeface="Arial"/>
              </a:rPr>
              <a:t> 99 </a:t>
            </a:r>
            <a:r>
              <a:rPr lang="es-ES" sz="1500" b="1" spc="-5" dirty="0" err="1">
                <a:cs typeface="Arial"/>
              </a:rPr>
              <a:t>anys</a:t>
            </a:r>
            <a:r>
              <a:rPr sz="1500" b="1" spc="-5" dirty="0">
                <a:cs typeface="Arial"/>
              </a:rPr>
              <a:t>.</a:t>
            </a:r>
            <a:endParaRPr sz="1500" dirty="0">
              <a:cs typeface="Arial"/>
            </a:endParaRPr>
          </a:p>
          <a:p>
            <a:pPr marL="320675" indent="-287020">
              <a:lnSpc>
                <a:spcPct val="100000"/>
              </a:lnSpc>
              <a:spcBef>
                <a:spcPts val="1200"/>
              </a:spcBef>
              <a:buFont typeface="Arial MT"/>
              <a:buChar char="•"/>
              <a:tabLst>
                <a:tab pos="320675" algn="l"/>
                <a:tab pos="321310" algn="l"/>
              </a:tabLst>
            </a:pPr>
            <a:r>
              <a:rPr sz="1500" b="1" spc="-5" dirty="0">
                <a:cs typeface="Arial"/>
              </a:rPr>
              <a:t>Cooperativa</a:t>
            </a:r>
            <a:r>
              <a:rPr sz="1500" b="1" spc="10" dirty="0">
                <a:cs typeface="Arial"/>
              </a:rPr>
              <a:t> </a:t>
            </a:r>
            <a:r>
              <a:rPr sz="1500" b="1" dirty="0">
                <a:cs typeface="Arial"/>
              </a:rPr>
              <a:t>construeix</a:t>
            </a:r>
            <a:r>
              <a:rPr sz="1500" b="1" spc="-25" dirty="0">
                <a:cs typeface="Arial"/>
              </a:rPr>
              <a:t> </a:t>
            </a:r>
            <a:r>
              <a:rPr sz="1500" b="1" dirty="0">
                <a:cs typeface="Arial"/>
              </a:rPr>
              <a:t>i</a:t>
            </a:r>
            <a:r>
              <a:rPr sz="1500" b="1" spc="-20" dirty="0">
                <a:cs typeface="Arial"/>
              </a:rPr>
              <a:t> </a:t>
            </a:r>
            <a:r>
              <a:rPr sz="1500" b="1" spc="-5" dirty="0">
                <a:cs typeface="Arial"/>
              </a:rPr>
              <a:t>gestiona</a:t>
            </a:r>
            <a:r>
              <a:rPr sz="1500" b="1" spc="-20" dirty="0">
                <a:cs typeface="Arial"/>
              </a:rPr>
              <a:t> </a:t>
            </a:r>
            <a:r>
              <a:rPr sz="1500" b="1" dirty="0">
                <a:cs typeface="Arial"/>
              </a:rPr>
              <a:t>l'edifici.</a:t>
            </a:r>
            <a:endParaRPr sz="1500" dirty="0">
              <a:cs typeface="Arial"/>
            </a:endParaRPr>
          </a:p>
          <a:p>
            <a:pPr marL="320675" indent="-287020">
              <a:lnSpc>
                <a:spcPct val="100000"/>
              </a:lnSpc>
              <a:spcBef>
                <a:spcPts val="1225"/>
              </a:spcBef>
              <a:buFont typeface="Arial MT"/>
              <a:buChar char="•"/>
              <a:tabLst>
                <a:tab pos="320675" algn="l"/>
                <a:tab pos="321310" algn="l"/>
              </a:tabLst>
            </a:pPr>
            <a:r>
              <a:rPr sz="1500" b="1" spc="-5" dirty="0">
                <a:cs typeface="Arial"/>
              </a:rPr>
              <a:t>La propietat</a:t>
            </a:r>
            <a:r>
              <a:rPr sz="1500" b="1" spc="-15" dirty="0">
                <a:cs typeface="Arial"/>
              </a:rPr>
              <a:t> </a:t>
            </a:r>
            <a:r>
              <a:rPr sz="1500" b="1" dirty="0">
                <a:cs typeface="Arial"/>
              </a:rPr>
              <a:t>és</a:t>
            </a:r>
            <a:r>
              <a:rPr sz="1500" b="1" spc="-5" dirty="0">
                <a:cs typeface="Arial"/>
              </a:rPr>
              <a:t> col·lectiva</a:t>
            </a:r>
            <a:r>
              <a:rPr sz="1500" b="1" dirty="0">
                <a:cs typeface="Arial"/>
              </a:rPr>
              <a:t> però</a:t>
            </a:r>
            <a:r>
              <a:rPr sz="1500" b="1" spc="-15" dirty="0">
                <a:cs typeface="Arial"/>
              </a:rPr>
              <a:t> </a:t>
            </a:r>
            <a:r>
              <a:rPr sz="1500" b="1" spc="-5" dirty="0">
                <a:cs typeface="Arial"/>
              </a:rPr>
              <a:t>l'ús</a:t>
            </a:r>
            <a:r>
              <a:rPr sz="1500" b="1" dirty="0">
                <a:cs typeface="Arial"/>
              </a:rPr>
              <a:t> és</a:t>
            </a:r>
            <a:r>
              <a:rPr sz="1500" b="1" spc="-5" dirty="0">
                <a:cs typeface="Arial"/>
              </a:rPr>
              <a:t> individual.</a:t>
            </a:r>
            <a:endParaRPr sz="1500" dirty="0">
              <a:cs typeface="Arial"/>
            </a:endParaRPr>
          </a:p>
          <a:p>
            <a:pPr marL="651510" lvl="1" indent="-287020">
              <a:lnSpc>
                <a:spcPct val="100000"/>
              </a:lnSpc>
              <a:spcBef>
                <a:spcPts val="815"/>
              </a:spcBef>
              <a:buChar char="•"/>
              <a:tabLst>
                <a:tab pos="651510" algn="l"/>
                <a:tab pos="652145" algn="l"/>
              </a:tabLst>
            </a:pPr>
            <a:r>
              <a:rPr sz="1500" dirty="0">
                <a:cs typeface="Arial MT"/>
              </a:rPr>
              <a:t>≠</a:t>
            </a:r>
            <a:r>
              <a:rPr sz="1500" spc="-15" dirty="0">
                <a:cs typeface="Arial MT"/>
              </a:rPr>
              <a:t> </a:t>
            </a:r>
            <a:r>
              <a:rPr sz="1500" dirty="0">
                <a:cs typeface="Arial MT"/>
              </a:rPr>
              <a:t>cooperatives</a:t>
            </a:r>
            <a:r>
              <a:rPr sz="1500" spc="-25" dirty="0">
                <a:cs typeface="Arial MT"/>
              </a:rPr>
              <a:t> </a:t>
            </a:r>
            <a:r>
              <a:rPr sz="1500" dirty="0">
                <a:cs typeface="Arial MT"/>
              </a:rPr>
              <a:t>"tradicionals"</a:t>
            </a:r>
            <a:r>
              <a:rPr sz="1500" spc="-35" dirty="0">
                <a:cs typeface="Arial MT"/>
              </a:rPr>
              <a:t> </a:t>
            </a:r>
            <a:r>
              <a:rPr sz="1500" dirty="0">
                <a:cs typeface="Arial MT"/>
              </a:rPr>
              <a:t>de</a:t>
            </a:r>
            <a:r>
              <a:rPr sz="1500" spc="-15" dirty="0">
                <a:cs typeface="Arial MT"/>
              </a:rPr>
              <a:t> </a:t>
            </a:r>
            <a:r>
              <a:rPr sz="1500" dirty="0">
                <a:cs typeface="Arial MT"/>
              </a:rPr>
              <a:t>promoció</a:t>
            </a:r>
          </a:p>
          <a:p>
            <a:pPr marL="651510" marR="170815" lvl="1" indent="-287020">
              <a:lnSpc>
                <a:spcPts val="1620"/>
              </a:lnSpc>
              <a:spcBef>
                <a:spcPts val="1019"/>
              </a:spcBef>
              <a:buChar char="•"/>
              <a:tabLst>
                <a:tab pos="651510" algn="l"/>
                <a:tab pos="652145" algn="l"/>
              </a:tabLst>
            </a:pPr>
            <a:r>
              <a:rPr sz="1500" spc="-5" dirty="0">
                <a:cs typeface="Arial MT"/>
              </a:rPr>
              <a:t>No </a:t>
            </a:r>
            <a:r>
              <a:rPr sz="1500" dirty="0">
                <a:cs typeface="Arial MT"/>
              </a:rPr>
              <a:t>hi ha </a:t>
            </a:r>
            <a:r>
              <a:rPr sz="1500" spc="-5" dirty="0">
                <a:cs typeface="Arial MT"/>
              </a:rPr>
              <a:t>vendes </a:t>
            </a:r>
            <a:r>
              <a:rPr sz="1500" dirty="0">
                <a:cs typeface="Arial MT"/>
              </a:rPr>
              <a:t>ni requalificacions d'habitatge </a:t>
            </a:r>
            <a:r>
              <a:rPr sz="1500" spc="-405" dirty="0">
                <a:cs typeface="Arial MT"/>
              </a:rPr>
              <a:t> </a:t>
            </a:r>
            <a:r>
              <a:rPr sz="1500" dirty="0">
                <a:cs typeface="Arial MT"/>
              </a:rPr>
              <a:t>protegit</a:t>
            </a:r>
          </a:p>
          <a:p>
            <a:pPr marL="651510" lvl="1" indent="-287020">
              <a:lnSpc>
                <a:spcPct val="100000"/>
              </a:lnSpc>
              <a:spcBef>
                <a:spcPts val="805"/>
              </a:spcBef>
              <a:buChar char="•"/>
              <a:tabLst>
                <a:tab pos="651510" algn="l"/>
                <a:tab pos="652145" algn="l"/>
              </a:tabLst>
            </a:pPr>
            <a:r>
              <a:rPr sz="1500" spc="-5" dirty="0">
                <a:cs typeface="Arial MT"/>
              </a:rPr>
              <a:t>S'evita</a:t>
            </a:r>
            <a:r>
              <a:rPr sz="1500" dirty="0">
                <a:cs typeface="Arial MT"/>
              </a:rPr>
              <a:t> </a:t>
            </a:r>
            <a:r>
              <a:rPr sz="1500" spc="-5" dirty="0">
                <a:cs typeface="Arial MT"/>
              </a:rPr>
              <a:t>la</a:t>
            </a:r>
            <a:r>
              <a:rPr sz="1500" dirty="0">
                <a:cs typeface="Arial MT"/>
              </a:rPr>
              <a:t> mercantilització</a:t>
            </a:r>
            <a:r>
              <a:rPr sz="1500" spc="-45" dirty="0">
                <a:cs typeface="Arial MT"/>
              </a:rPr>
              <a:t> </a:t>
            </a:r>
            <a:r>
              <a:rPr sz="1500" dirty="0">
                <a:cs typeface="Arial MT"/>
              </a:rPr>
              <a:t>dels</a:t>
            </a:r>
            <a:r>
              <a:rPr sz="1500" spc="-5" dirty="0">
                <a:cs typeface="Arial MT"/>
              </a:rPr>
              <a:t> </a:t>
            </a:r>
            <a:r>
              <a:rPr sz="1500" dirty="0">
                <a:cs typeface="Arial MT"/>
              </a:rPr>
              <a:t>habitatges</a:t>
            </a:r>
          </a:p>
          <a:p>
            <a:pPr marL="320675" indent="-287020">
              <a:lnSpc>
                <a:spcPct val="100000"/>
              </a:lnSpc>
              <a:spcBef>
                <a:spcPts val="1210"/>
              </a:spcBef>
              <a:buFont typeface="Arial MT"/>
              <a:buChar char="•"/>
              <a:tabLst>
                <a:tab pos="320675" algn="l"/>
                <a:tab pos="321310" algn="l"/>
              </a:tabLst>
            </a:pPr>
            <a:r>
              <a:rPr sz="1500" b="1" dirty="0">
                <a:cs typeface="Arial"/>
              </a:rPr>
              <a:t>Projectes</a:t>
            </a:r>
            <a:r>
              <a:rPr sz="1500" b="1" spc="-25" dirty="0">
                <a:cs typeface="Arial"/>
              </a:rPr>
              <a:t> </a:t>
            </a:r>
            <a:r>
              <a:rPr sz="1500" b="1" dirty="0">
                <a:cs typeface="Arial"/>
              </a:rPr>
              <a:t>han</a:t>
            </a:r>
            <a:r>
              <a:rPr sz="1500" b="1" spc="-20" dirty="0">
                <a:cs typeface="Arial"/>
              </a:rPr>
              <a:t> </a:t>
            </a:r>
            <a:r>
              <a:rPr sz="1500" b="1" spc="-5" dirty="0">
                <a:cs typeface="Arial"/>
              </a:rPr>
              <a:t>d'incloure</a:t>
            </a:r>
            <a:r>
              <a:rPr sz="1500" b="1" spc="-20" dirty="0">
                <a:cs typeface="Arial"/>
              </a:rPr>
              <a:t> </a:t>
            </a:r>
            <a:r>
              <a:rPr sz="1500" b="1" dirty="0">
                <a:cs typeface="Arial"/>
              </a:rPr>
              <a:t>criteris</a:t>
            </a:r>
            <a:r>
              <a:rPr sz="1500" b="1" spc="-35" dirty="0">
                <a:cs typeface="Arial"/>
              </a:rPr>
              <a:t> </a:t>
            </a:r>
            <a:r>
              <a:rPr sz="1500" b="1" spc="-5" dirty="0">
                <a:cs typeface="Arial"/>
              </a:rPr>
              <a:t>de</a:t>
            </a:r>
            <a:r>
              <a:rPr sz="1500" b="1" dirty="0">
                <a:cs typeface="Arial"/>
              </a:rPr>
              <a:t> retorn</a:t>
            </a:r>
            <a:r>
              <a:rPr sz="1500" b="1" spc="-35" dirty="0">
                <a:cs typeface="Arial"/>
              </a:rPr>
              <a:t> </a:t>
            </a:r>
            <a:r>
              <a:rPr sz="1500" b="1" dirty="0">
                <a:cs typeface="Arial"/>
              </a:rPr>
              <a:t>social.</a:t>
            </a:r>
            <a:endParaRPr sz="1500" dirty="0">
              <a:cs typeface="Arial"/>
            </a:endParaRPr>
          </a:p>
          <a:p>
            <a:pPr marL="320675" indent="-287020">
              <a:lnSpc>
                <a:spcPct val="100000"/>
              </a:lnSpc>
              <a:spcBef>
                <a:spcPts val="1225"/>
              </a:spcBef>
              <a:buFont typeface="Arial MT"/>
              <a:buChar char="•"/>
              <a:tabLst>
                <a:tab pos="320675" algn="l"/>
                <a:tab pos="321310" algn="l"/>
              </a:tabLst>
            </a:pPr>
            <a:r>
              <a:rPr sz="1500" b="1" spc="-5" dirty="0">
                <a:cs typeface="Arial"/>
              </a:rPr>
              <a:t>Mediambientals</a:t>
            </a:r>
            <a:endParaRPr sz="1500" dirty="0">
              <a:cs typeface="Arial"/>
            </a:endParaRPr>
          </a:p>
          <a:p>
            <a:pPr marL="651510" lvl="1" indent="-287020">
              <a:lnSpc>
                <a:spcPct val="100000"/>
              </a:lnSpc>
              <a:spcBef>
                <a:spcPts val="815"/>
              </a:spcBef>
              <a:buChar char="•"/>
              <a:tabLst>
                <a:tab pos="651510" algn="l"/>
                <a:tab pos="652145" algn="l"/>
              </a:tabLst>
            </a:pPr>
            <a:r>
              <a:rPr sz="1500" dirty="0">
                <a:cs typeface="Arial MT"/>
              </a:rPr>
              <a:t>Espais</a:t>
            </a:r>
            <a:r>
              <a:rPr sz="1500" spc="-20" dirty="0">
                <a:cs typeface="Arial MT"/>
              </a:rPr>
              <a:t> </a:t>
            </a:r>
            <a:r>
              <a:rPr sz="1500" dirty="0">
                <a:cs typeface="Arial MT"/>
              </a:rPr>
              <a:t>que</a:t>
            </a:r>
            <a:r>
              <a:rPr sz="1500" spc="-10" dirty="0">
                <a:cs typeface="Arial MT"/>
              </a:rPr>
              <a:t> </a:t>
            </a:r>
            <a:r>
              <a:rPr sz="1500" dirty="0">
                <a:cs typeface="Arial MT"/>
              </a:rPr>
              <a:t>promoguin</a:t>
            </a:r>
            <a:r>
              <a:rPr sz="1500" spc="-20" dirty="0">
                <a:cs typeface="Arial MT"/>
              </a:rPr>
              <a:t> </a:t>
            </a:r>
            <a:r>
              <a:rPr sz="1500" spc="-5" dirty="0">
                <a:cs typeface="Arial MT"/>
              </a:rPr>
              <a:t>vida</a:t>
            </a:r>
            <a:r>
              <a:rPr sz="1500" spc="15" dirty="0">
                <a:cs typeface="Arial MT"/>
              </a:rPr>
              <a:t> </a:t>
            </a:r>
            <a:r>
              <a:rPr sz="1500" dirty="0">
                <a:cs typeface="Arial MT"/>
              </a:rPr>
              <a:t>en</a:t>
            </a:r>
            <a:r>
              <a:rPr sz="1500" spc="-10" dirty="0">
                <a:cs typeface="Arial MT"/>
              </a:rPr>
              <a:t> </a:t>
            </a:r>
            <a:r>
              <a:rPr sz="1500" dirty="0">
                <a:cs typeface="Arial MT"/>
              </a:rPr>
              <a:t>comunitat</a:t>
            </a:r>
          </a:p>
          <a:p>
            <a:pPr marL="651510" lvl="1" indent="-287020">
              <a:lnSpc>
                <a:spcPct val="100000"/>
              </a:lnSpc>
              <a:spcBef>
                <a:spcPts val="830"/>
              </a:spcBef>
              <a:buChar char="•"/>
              <a:tabLst>
                <a:tab pos="651510" algn="l"/>
                <a:tab pos="652145" algn="l"/>
              </a:tabLst>
            </a:pPr>
            <a:r>
              <a:rPr sz="1500" dirty="0">
                <a:cs typeface="Arial MT"/>
              </a:rPr>
              <a:t>gestió</a:t>
            </a:r>
            <a:r>
              <a:rPr sz="1500" spc="-45" dirty="0">
                <a:cs typeface="Arial MT"/>
              </a:rPr>
              <a:t> </a:t>
            </a:r>
            <a:r>
              <a:rPr sz="1500" dirty="0">
                <a:cs typeface="Arial MT"/>
              </a:rPr>
              <a:t>comunitària</a:t>
            </a:r>
          </a:p>
          <a:p>
            <a:pPr marL="651510" lvl="1" indent="-287020">
              <a:lnSpc>
                <a:spcPct val="100000"/>
              </a:lnSpc>
              <a:spcBef>
                <a:spcPts val="815"/>
              </a:spcBef>
              <a:buChar char="•"/>
              <a:tabLst>
                <a:tab pos="651510" algn="l"/>
                <a:tab pos="652145" algn="l"/>
              </a:tabLst>
            </a:pPr>
            <a:r>
              <a:rPr sz="1500" dirty="0">
                <a:cs typeface="Arial MT"/>
              </a:rPr>
              <a:t>Imbricació</a:t>
            </a:r>
            <a:r>
              <a:rPr sz="1500" spc="-45" dirty="0">
                <a:cs typeface="Arial MT"/>
              </a:rPr>
              <a:t> </a:t>
            </a:r>
            <a:r>
              <a:rPr sz="1500" spc="-5" dirty="0">
                <a:cs typeface="Arial MT"/>
              </a:rPr>
              <a:t>amb</a:t>
            </a:r>
            <a:r>
              <a:rPr sz="1500" spc="-20" dirty="0">
                <a:cs typeface="Arial MT"/>
              </a:rPr>
              <a:t> </a:t>
            </a:r>
            <a:r>
              <a:rPr sz="1500" dirty="0">
                <a:cs typeface="Arial MT"/>
              </a:rPr>
              <a:t>el</a:t>
            </a:r>
            <a:r>
              <a:rPr sz="1500" spc="-10" dirty="0">
                <a:cs typeface="Arial MT"/>
              </a:rPr>
              <a:t> </a:t>
            </a:r>
            <a:r>
              <a:rPr sz="1500" dirty="0">
                <a:cs typeface="Arial MT"/>
              </a:rPr>
              <a:t>territori</a:t>
            </a:r>
          </a:p>
        </p:txBody>
      </p:sp>
      <p:grpSp>
        <p:nvGrpSpPr>
          <p:cNvPr id="16" name="object 5">
            <a:extLst>
              <a:ext uri="{FF2B5EF4-FFF2-40B4-BE49-F238E27FC236}">
                <a16:creationId xmlns:a16="http://schemas.microsoft.com/office/drawing/2014/main" id="{393FB1A8-39A0-42AF-AFDE-C21688509D57}"/>
              </a:ext>
            </a:extLst>
          </p:cNvPr>
          <p:cNvGrpSpPr/>
          <p:nvPr/>
        </p:nvGrpSpPr>
        <p:grpSpPr>
          <a:xfrm>
            <a:off x="8181975" y="327025"/>
            <a:ext cx="2962275" cy="6311894"/>
            <a:chOff x="6530202" y="1372146"/>
            <a:chExt cx="1990089" cy="5414645"/>
          </a:xfrm>
        </p:grpSpPr>
        <p:pic>
          <p:nvPicPr>
            <p:cNvPr id="17" name="object 6">
              <a:extLst>
                <a:ext uri="{FF2B5EF4-FFF2-40B4-BE49-F238E27FC236}">
                  <a16:creationId xmlns:a16="http://schemas.microsoft.com/office/drawing/2014/main" id="{6CFDEBC9-C5C0-4E43-A0E6-7732CE432E9C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530202" y="1372146"/>
              <a:ext cx="1987217" cy="2468506"/>
            </a:xfrm>
            <a:prstGeom prst="rect">
              <a:avLst/>
            </a:prstGeom>
          </p:spPr>
        </p:pic>
        <p:pic>
          <p:nvPicPr>
            <p:cNvPr id="18" name="object 7">
              <a:extLst>
                <a:ext uri="{FF2B5EF4-FFF2-40B4-BE49-F238E27FC236}">
                  <a16:creationId xmlns:a16="http://schemas.microsoft.com/office/drawing/2014/main" id="{31BC6719-087A-478E-8FFA-6C65B35DEA19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557579" y="3842956"/>
              <a:ext cx="1962139" cy="294322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847975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ector recto 5">
            <a:extLst>
              <a:ext uri="{FF2B5EF4-FFF2-40B4-BE49-F238E27FC236}">
                <a16:creationId xmlns:a16="http://schemas.microsoft.com/office/drawing/2014/main" id="{EDAC97D1-2689-4C93-95A8-44361507C95B}"/>
              </a:ext>
            </a:extLst>
          </p:cNvPr>
          <p:cNvCxnSpPr>
            <a:cxnSpLocks/>
          </p:cNvCxnSpPr>
          <p:nvPr/>
        </p:nvCxnSpPr>
        <p:spPr>
          <a:xfrm>
            <a:off x="896256" y="1553029"/>
            <a:ext cx="6828519" cy="0"/>
          </a:xfrm>
          <a:prstGeom prst="line">
            <a:avLst/>
          </a:prstGeom>
          <a:ln w="44450" cmpd="sng">
            <a:solidFill>
              <a:srgbClr val="C6290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Marcador de contenido 12">
            <a:extLst>
              <a:ext uri="{FF2B5EF4-FFF2-40B4-BE49-F238E27FC236}">
                <a16:creationId xmlns:a16="http://schemas.microsoft.com/office/drawing/2014/main" id="{EC4D13EB-E0E0-4222-921F-DF5B9F2FE3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s-ES" sz="8000" b="1" spc="-5" dirty="0" err="1">
                <a:solidFill>
                  <a:srgbClr val="C63A51"/>
                </a:solidFill>
                <a:cs typeface="Arial"/>
              </a:rPr>
              <a:t>Cohabitatge</a:t>
            </a:r>
            <a:endParaRPr lang="es-ES" sz="8000" dirty="0">
              <a:solidFill>
                <a:srgbClr val="C63A51"/>
              </a:solidFill>
              <a:cs typeface="Arial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lang="es-ES" sz="6400" dirty="0">
              <a:cs typeface="Arial"/>
            </a:endParaRPr>
          </a:p>
          <a:p>
            <a:pPr marL="299085">
              <a:lnSpc>
                <a:spcPct val="100000"/>
              </a:lnSpc>
            </a:pPr>
            <a:r>
              <a:rPr lang="es-ES" sz="6400" b="1" dirty="0" err="1">
                <a:cs typeface="Arial"/>
              </a:rPr>
              <a:t>Projectes</a:t>
            </a:r>
            <a:r>
              <a:rPr lang="es-ES" sz="6400" b="1" spc="-50" dirty="0">
                <a:cs typeface="Arial"/>
              </a:rPr>
              <a:t> </a:t>
            </a:r>
            <a:r>
              <a:rPr lang="es-ES" sz="6400" b="1" spc="-5" dirty="0" err="1">
                <a:cs typeface="Arial"/>
              </a:rPr>
              <a:t>finalitzats</a:t>
            </a:r>
            <a:r>
              <a:rPr lang="es-ES" sz="6400" b="1" spc="-5" dirty="0">
                <a:cs typeface="Arial"/>
              </a:rPr>
              <a:t>:</a:t>
            </a:r>
            <a:r>
              <a:rPr lang="es-ES" sz="6400" b="1" spc="-50" dirty="0">
                <a:cs typeface="Arial"/>
              </a:rPr>
              <a:t> </a:t>
            </a:r>
            <a:r>
              <a:rPr lang="es-ES" sz="6400" b="1" dirty="0">
                <a:cs typeface="Arial"/>
              </a:rPr>
              <a:t>33</a:t>
            </a:r>
            <a:r>
              <a:rPr lang="es-ES" sz="6400" b="1" spc="-25" dirty="0">
                <a:cs typeface="Arial"/>
              </a:rPr>
              <a:t> </a:t>
            </a:r>
            <a:r>
              <a:rPr lang="es-ES" sz="6400" b="1" spc="-5" dirty="0">
                <a:cs typeface="Arial"/>
              </a:rPr>
              <a:t>hab.</a:t>
            </a:r>
            <a:endParaRPr lang="es-ES" sz="6400" dirty="0">
              <a:cs typeface="Arial"/>
            </a:endParaRPr>
          </a:p>
          <a:p>
            <a:pPr marL="299085" indent="-287020">
              <a:lnSpc>
                <a:spcPct val="100000"/>
              </a:lnSpc>
              <a:spcBef>
                <a:spcPts val="229"/>
              </a:spcBef>
              <a:buChar char="•"/>
              <a:tabLst>
                <a:tab pos="299085" algn="l"/>
                <a:tab pos="299720" algn="l"/>
              </a:tabLst>
            </a:pPr>
            <a:r>
              <a:rPr lang="es-ES" sz="6400" dirty="0">
                <a:cs typeface="Arial MT"/>
              </a:rPr>
              <a:t>Princesa,</a:t>
            </a:r>
            <a:r>
              <a:rPr lang="es-ES" sz="6400" spc="-45" dirty="0">
                <a:cs typeface="Arial MT"/>
              </a:rPr>
              <a:t> </a:t>
            </a:r>
            <a:r>
              <a:rPr lang="es-ES" sz="6400" dirty="0">
                <a:cs typeface="Arial MT"/>
              </a:rPr>
              <a:t>49:</a:t>
            </a:r>
            <a:r>
              <a:rPr lang="es-ES" sz="6400" spc="-30" dirty="0">
                <a:cs typeface="Arial MT"/>
              </a:rPr>
              <a:t> </a:t>
            </a:r>
            <a:r>
              <a:rPr lang="es-ES" sz="6400" dirty="0">
                <a:cs typeface="Arial MT"/>
              </a:rPr>
              <a:t>Sostre</a:t>
            </a:r>
            <a:r>
              <a:rPr lang="es-ES" sz="6400" spc="-35" dirty="0">
                <a:cs typeface="Arial MT"/>
              </a:rPr>
              <a:t> </a:t>
            </a:r>
            <a:r>
              <a:rPr lang="es-ES" sz="6400" spc="-5" dirty="0" err="1">
                <a:cs typeface="Arial MT"/>
              </a:rPr>
              <a:t>Cívic</a:t>
            </a:r>
            <a:r>
              <a:rPr lang="es-ES" sz="6400" dirty="0">
                <a:cs typeface="Arial MT"/>
              </a:rPr>
              <a:t> (</a:t>
            </a:r>
            <a:r>
              <a:rPr lang="es-ES" sz="6400" b="1" dirty="0">
                <a:cs typeface="Arial"/>
              </a:rPr>
              <a:t>5</a:t>
            </a:r>
            <a:r>
              <a:rPr lang="es-ES" sz="6400" b="1" spc="-25" dirty="0">
                <a:cs typeface="Arial"/>
              </a:rPr>
              <a:t> </a:t>
            </a:r>
            <a:r>
              <a:rPr lang="es-ES" sz="6400" dirty="0">
                <a:cs typeface="Arial MT"/>
              </a:rPr>
              <a:t>hab.)</a:t>
            </a:r>
          </a:p>
          <a:p>
            <a:pPr marL="299085" indent="-287020">
              <a:lnSpc>
                <a:spcPct val="100000"/>
              </a:lnSpc>
              <a:spcBef>
                <a:spcPts val="229"/>
              </a:spcBef>
              <a:buChar char="•"/>
              <a:tabLst>
                <a:tab pos="299085" algn="l"/>
                <a:tab pos="299720" algn="l"/>
              </a:tabLst>
            </a:pPr>
            <a:r>
              <a:rPr lang="es-ES" sz="6400" dirty="0" err="1">
                <a:cs typeface="Arial MT"/>
              </a:rPr>
              <a:t>Constitució</a:t>
            </a:r>
            <a:r>
              <a:rPr lang="es-ES" sz="6400" dirty="0">
                <a:cs typeface="Arial MT"/>
              </a:rPr>
              <a:t>,</a:t>
            </a:r>
            <a:r>
              <a:rPr lang="es-ES" sz="6400" spc="-55" dirty="0">
                <a:cs typeface="Arial MT"/>
              </a:rPr>
              <a:t> </a:t>
            </a:r>
            <a:r>
              <a:rPr lang="es-ES" sz="6400" dirty="0">
                <a:cs typeface="Arial MT"/>
              </a:rPr>
              <a:t>85:</a:t>
            </a:r>
            <a:r>
              <a:rPr lang="es-ES" sz="6400" spc="-35" dirty="0">
                <a:cs typeface="Arial MT"/>
              </a:rPr>
              <a:t> </a:t>
            </a:r>
            <a:r>
              <a:rPr lang="es-ES" sz="6400" dirty="0">
                <a:cs typeface="Arial MT"/>
              </a:rPr>
              <a:t>La</a:t>
            </a:r>
            <a:r>
              <a:rPr lang="es-ES" sz="6400" spc="-20" dirty="0">
                <a:cs typeface="Arial MT"/>
              </a:rPr>
              <a:t> </a:t>
            </a:r>
            <a:r>
              <a:rPr lang="es-ES" sz="6400" dirty="0">
                <a:cs typeface="Arial MT"/>
              </a:rPr>
              <a:t>Borda</a:t>
            </a:r>
            <a:r>
              <a:rPr lang="es-ES" sz="6400" spc="-35" dirty="0">
                <a:cs typeface="Arial MT"/>
              </a:rPr>
              <a:t> </a:t>
            </a:r>
            <a:r>
              <a:rPr lang="es-ES" sz="6400" dirty="0">
                <a:cs typeface="Arial MT"/>
              </a:rPr>
              <a:t>(</a:t>
            </a:r>
            <a:r>
              <a:rPr lang="es-ES" sz="6400" b="1" dirty="0">
                <a:cs typeface="Arial"/>
              </a:rPr>
              <a:t>28</a:t>
            </a:r>
            <a:r>
              <a:rPr lang="es-ES" sz="6400" b="1" spc="-30" dirty="0">
                <a:cs typeface="Arial"/>
              </a:rPr>
              <a:t> </a:t>
            </a:r>
            <a:r>
              <a:rPr lang="es-ES" sz="6400" dirty="0">
                <a:cs typeface="Arial MT"/>
              </a:rPr>
              <a:t>hab.)</a:t>
            </a:r>
          </a:p>
          <a:p>
            <a:pPr>
              <a:lnSpc>
                <a:spcPct val="100000"/>
              </a:lnSpc>
              <a:spcBef>
                <a:spcPts val="15"/>
              </a:spcBef>
              <a:buChar char="•"/>
            </a:pPr>
            <a:endParaRPr lang="es-ES" sz="6400" dirty="0">
              <a:cs typeface="Arial MT"/>
            </a:endParaRPr>
          </a:p>
          <a:p>
            <a:pPr marL="299085">
              <a:lnSpc>
                <a:spcPct val="100000"/>
              </a:lnSpc>
              <a:spcBef>
                <a:spcPts val="5"/>
              </a:spcBef>
            </a:pPr>
            <a:r>
              <a:rPr lang="es-ES" sz="6400" b="1" dirty="0">
                <a:cs typeface="Arial"/>
              </a:rPr>
              <a:t>Primer</a:t>
            </a:r>
            <a:r>
              <a:rPr lang="es-ES" sz="6400" b="1" spc="-20" dirty="0">
                <a:cs typeface="Arial"/>
              </a:rPr>
              <a:t> </a:t>
            </a:r>
            <a:r>
              <a:rPr lang="es-ES" sz="6400" b="1" spc="-5" dirty="0" err="1">
                <a:cs typeface="Arial"/>
              </a:rPr>
              <a:t>concurs</a:t>
            </a:r>
            <a:r>
              <a:rPr lang="es-ES" sz="6400" b="1" spc="-35" dirty="0">
                <a:cs typeface="Arial"/>
              </a:rPr>
              <a:t> </a:t>
            </a:r>
            <a:r>
              <a:rPr lang="es-ES" sz="6400" b="1" spc="-5" dirty="0">
                <a:cs typeface="Arial"/>
              </a:rPr>
              <a:t>de</a:t>
            </a:r>
            <a:r>
              <a:rPr lang="es-ES" sz="6400" b="1" spc="-15" dirty="0">
                <a:cs typeface="Arial"/>
              </a:rPr>
              <a:t> </a:t>
            </a:r>
            <a:r>
              <a:rPr lang="es-ES" sz="6400" b="1" spc="-5" dirty="0" err="1">
                <a:cs typeface="Arial"/>
              </a:rPr>
              <a:t>sòl</a:t>
            </a:r>
            <a:r>
              <a:rPr lang="es-ES" sz="6400" b="1" spc="-20" dirty="0">
                <a:cs typeface="Arial"/>
              </a:rPr>
              <a:t> </a:t>
            </a:r>
            <a:r>
              <a:rPr lang="es-ES" sz="6400" b="1" dirty="0">
                <a:cs typeface="Arial"/>
              </a:rPr>
              <a:t>(2016):</a:t>
            </a:r>
            <a:r>
              <a:rPr lang="es-ES" sz="6400" b="1" spc="-50" dirty="0">
                <a:cs typeface="Arial"/>
              </a:rPr>
              <a:t> </a:t>
            </a:r>
            <a:r>
              <a:rPr lang="es-ES" sz="6400" b="1" spc="-25" dirty="0">
                <a:cs typeface="Arial"/>
              </a:rPr>
              <a:t>110</a:t>
            </a:r>
            <a:r>
              <a:rPr lang="es-ES" sz="6400" b="1" spc="-20" dirty="0">
                <a:cs typeface="Arial"/>
              </a:rPr>
              <a:t> </a:t>
            </a:r>
            <a:r>
              <a:rPr lang="es-ES" sz="6400" b="1" spc="-5" dirty="0">
                <a:cs typeface="Arial"/>
              </a:rPr>
              <a:t>hab.</a:t>
            </a:r>
            <a:endParaRPr lang="es-ES" sz="6400" dirty="0">
              <a:cs typeface="Arial"/>
            </a:endParaRPr>
          </a:p>
          <a:p>
            <a:pPr marL="299085" indent="-287020">
              <a:lnSpc>
                <a:spcPct val="100000"/>
              </a:lnSpc>
              <a:spcBef>
                <a:spcPts val="225"/>
              </a:spcBef>
              <a:buChar char="•"/>
              <a:tabLst>
                <a:tab pos="299085" algn="l"/>
                <a:tab pos="299720" algn="l"/>
              </a:tabLst>
            </a:pPr>
            <a:r>
              <a:rPr lang="es-ES" sz="6400" dirty="0">
                <a:cs typeface="Arial MT"/>
              </a:rPr>
              <a:t>Joan</a:t>
            </a:r>
            <a:r>
              <a:rPr lang="es-ES" sz="6400" spc="-40" dirty="0">
                <a:cs typeface="Arial MT"/>
              </a:rPr>
              <a:t> </a:t>
            </a:r>
            <a:r>
              <a:rPr lang="es-ES" sz="6400" dirty="0">
                <a:cs typeface="Arial MT"/>
              </a:rPr>
              <a:t>de</a:t>
            </a:r>
            <a:r>
              <a:rPr lang="es-ES" sz="6400" spc="-20" dirty="0">
                <a:cs typeface="Arial MT"/>
              </a:rPr>
              <a:t> </a:t>
            </a:r>
            <a:r>
              <a:rPr lang="es-ES" sz="6400" dirty="0" err="1">
                <a:cs typeface="Arial MT"/>
              </a:rPr>
              <a:t>Borbó</a:t>
            </a:r>
            <a:r>
              <a:rPr lang="es-ES" sz="6400" dirty="0">
                <a:cs typeface="Arial MT"/>
              </a:rPr>
              <a:t>,</a:t>
            </a:r>
            <a:r>
              <a:rPr lang="es-ES" sz="6400" spc="-35" dirty="0">
                <a:cs typeface="Arial MT"/>
              </a:rPr>
              <a:t> 11:</a:t>
            </a:r>
            <a:r>
              <a:rPr lang="es-ES" sz="6400" spc="-25" dirty="0">
                <a:cs typeface="Arial MT"/>
              </a:rPr>
              <a:t> </a:t>
            </a:r>
            <a:r>
              <a:rPr lang="es-ES" sz="6400" dirty="0">
                <a:cs typeface="Arial MT"/>
              </a:rPr>
              <a:t>La</a:t>
            </a:r>
            <a:r>
              <a:rPr lang="es-ES" sz="6400" spc="-30" dirty="0">
                <a:cs typeface="Arial MT"/>
              </a:rPr>
              <a:t> </a:t>
            </a:r>
            <a:r>
              <a:rPr lang="es-ES" sz="6400" dirty="0" err="1">
                <a:cs typeface="Arial MT"/>
              </a:rPr>
              <a:t>Xarxaire</a:t>
            </a:r>
            <a:r>
              <a:rPr lang="es-ES" sz="6400" spc="-30" dirty="0">
                <a:cs typeface="Arial MT"/>
              </a:rPr>
              <a:t> </a:t>
            </a:r>
            <a:r>
              <a:rPr lang="es-ES" sz="6400" spc="-5" dirty="0">
                <a:cs typeface="Arial MT"/>
              </a:rPr>
              <a:t>SCCL</a:t>
            </a:r>
            <a:endParaRPr lang="es-ES" sz="6400" dirty="0">
              <a:cs typeface="Arial MT"/>
            </a:endParaRPr>
          </a:p>
          <a:p>
            <a:pPr marL="299085" indent="-287020">
              <a:lnSpc>
                <a:spcPct val="100000"/>
              </a:lnSpc>
              <a:spcBef>
                <a:spcPts val="240"/>
              </a:spcBef>
              <a:buChar char="•"/>
              <a:tabLst>
                <a:tab pos="299085" algn="l"/>
                <a:tab pos="299720" algn="l"/>
              </a:tabLst>
            </a:pPr>
            <a:r>
              <a:rPr lang="es-ES" sz="6400" dirty="0">
                <a:cs typeface="Arial MT"/>
              </a:rPr>
              <a:t>Ulldecona,</a:t>
            </a:r>
            <a:r>
              <a:rPr lang="es-ES" sz="6400" spc="-55" dirty="0">
                <a:cs typeface="Arial MT"/>
              </a:rPr>
              <a:t> </a:t>
            </a:r>
            <a:r>
              <a:rPr lang="es-ES" sz="6400" dirty="0">
                <a:cs typeface="Arial MT"/>
              </a:rPr>
              <a:t>26-28:</a:t>
            </a:r>
            <a:r>
              <a:rPr lang="es-ES" sz="6400" spc="-40" dirty="0">
                <a:cs typeface="Arial MT"/>
              </a:rPr>
              <a:t> </a:t>
            </a:r>
            <a:r>
              <a:rPr lang="es-ES" sz="6400" dirty="0">
                <a:cs typeface="Arial MT"/>
              </a:rPr>
              <a:t>Llar</a:t>
            </a:r>
            <a:r>
              <a:rPr lang="es-ES" sz="6400" spc="-30" dirty="0">
                <a:cs typeface="Arial MT"/>
              </a:rPr>
              <a:t> </a:t>
            </a:r>
            <a:r>
              <a:rPr lang="es-ES" sz="6400" spc="-5" dirty="0">
                <a:cs typeface="Arial MT"/>
              </a:rPr>
              <a:t>Jove</a:t>
            </a:r>
            <a:r>
              <a:rPr lang="es-ES" sz="6400" spc="-25" dirty="0">
                <a:cs typeface="Arial MT"/>
              </a:rPr>
              <a:t> </a:t>
            </a:r>
            <a:r>
              <a:rPr lang="es-ES" sz="6400" spc="-5" dirty="0">
                <a:cs typeface="Arial MT"/>
              </a:rPr>
              <a:t>SCCL</a:t>
            </a:r>
            <a:endParaRPr lang="es-ES" sz="6400" dirty="0">
              <a:cs typeface="Arial MT"/>
            </a:endParaRPr>
          </a:p>
          <a:p>
            <a:pPr marL="299085" indent="-287020">
              <a:lnSpc>
                <a:spcPct val="100000"/>
              </a:lnSpc>
              <a:spcBef>
                <a:spcPts val="229"/>
              </a:spcBef>
              <a:buChar char="•"/>
              <a:tabLst>
                <a:tab pos="299085" algn="l"/>
                <a:tab pos="299720" algn="l"/>
              </a:tabLst>
            </a:pPr>
            <a:r>
              <a:rPr lang="es-ES" sz="6400" dirty="0">
                <a:cs typeface="Arial MT"/>
              </a:rPr>
              <a:t>G</a:t>
            </a:r>
            <a:r>
              <a:rPr lang="es-ES" sz="6400" spc="-5" dirty="0">
                <a:cs typeface="Arial MT"/>
              </a:rPr>
              <a:t>e</a:t>
            </a:r>
            <a:r>
              <a:rPr lang="es-ES" sz="6400" dirty="0">
                <a:cs typeface="Arial MT"/>
              </a:rPr>
              <a:t>neral</a:t>
            </a:r>
            <a:r>
              <a:rPr lang="es-ES" sz="6400" spc="-30" dirty="0">
                <a:cs typeface="Arial MT"/>
              </a:rPr>
              <a:t> </a:t>
            </a:r>
            <a:r>
              <a:rPr lang="es-ES" sz="6400" spc="-25" dirty="0">
                <a:cs typeface="Arial MT"/>
              </a:rPr>
              <a:t>V</a:t>
            </a:r>
            <a:r>
              <a:rPr lang="es-ES" sz="6400" dirty="0">
                <a:cs typeface="Arial MT"/>
              </a:rPr>
              <a:t>i</a:t>
            </a:r>
            <a:r>
              <a:rPr lang="es-ES" sz="6400" spc="-20" dirty="0">
                <a:cs typeface="Arial MT"/>
              </a:rPr>
              <a:t>v</a:t>
            </a:r>
            <a:r>
              <a:rPr lang="es-ES" sz="6400" dirty="0">
                <a:cs typeface="Arial MT"/>
              </a:rPr>
              <a:t>e</a:t>
            </a:r>
            <a:r>
              <a:rPr lang="es-ES" sz="6400" spc="5" dirty="0">
                <a:cs typeface="Arial MT"/>
              </a:rPr>
              <a:t>s</a:t>
            </a:r>
            <a:r>
              <a:rPr lang="es-ES" sz="6400" dirty="0">
                <a:cs typeface="Arial MT"/>
              </a:rPr>
              <a:t>,</a:t>
            </a:r>
            <a:r>
              <a:rPr lang="es-ES" sz="6400" spc="-5" dirty="0">
                <a:cs typeface="Arial MT"/>
              </a:rPr>
              <a:t> </a:t>
            </a:r>
            <a:r>
              <a:rPr lang="es-ES" sz="6400" dirty="0">
                <a:cs typeface="Arial MT"/>
              </a:rPr>
              <a:t>4-6:</a:t>
            </a:r>
            <a:r>
              <a:rPr lang="es-ES" sz="6400" spc="-100" dirty="0">
                <a:cs typeface="Arial MT"/>
              </a:rPr>
              <a:t> </a:t>
            </a:r>
            <a:r>
              <a:rPr lang="es-ES" sz="6400" dirty="0" err="1">
                <a:cs typeface="Arial MT"/>
              </a:rPr>
              <a:t>A</a:t>
            </a:r>
            <a:r>
              <a:rPr lang="es-ES" sz="6400" spc="5" dirty="0" err="1">
                <a:cs typeface="Arial MT"/>
              </a:rPr>
              <a:t>ss</a:t>
            </a:r>
            <a:r>
              <a:rPr lang="es-ES" sz="6400" dirty="0">
                <a:cs typeface="Arial MT"/>
              </a:rPr>
              <a:t>.</a:t>
            </a:r>
            <a:r>
              <a:rPr lang="es-ES" sz="6400" spc="-25" dirty="0">
                <a:cs typeface="Arial MT"/>
              </a:rPr>
              <a:t> </a:t>
            </a:r>
            <a:r>
              <a:rPr lang="es-ES" sz="6400" dirty="0" err="1">
                <a:cs typeface="Arial MT"/>
              </a:rPr>
              <a:t>P</a:t>
            </a:r>
            <a:r>
              <a:rPr lang="es-ES" sz="6400" spc="-5" dirty="0" err="1">
                <a:cs typeface="Arial MT"/>
              </a:rPr>
              <a:t>a</a:t>
            </a:r>
            <a:r>
              <a:rPr lang="es-ES" sz="6400" dirty="0" err="1">
                <a:cs typeface="Arial MT"/>
              </a:rPr>
              <a:t>r</a:t>
            </a:r>
            <a:r>
              <a:rPr lang="es-ES" sz="6400" spc="5" dirty="0" err="1">
                <a:cs typeface="Arial MT"/>
              </a:rPr>
              <a:t>kf</a:t>
            </a:r>
            <a:r>
              <a:rPr lang="es-ES" sz="6400" spc="-5" dirty="0" err="1">
                <a:cs typeface="Arial MT"/>
              </a:rPr>
              <a:t>a</a:t>
            </a:r>
            <a:r>
              <a:rPr lang="es-ES" sz="6400" dirty="0" err="1">
                <a:cs typeface="Arial MT"/>
              </a:rPr>
              <a:t>r</a:t>
            </a:r>
            <a:r>
              <a:rPr lang="es-ES" sz="6400" spc="-10" dirty="0" err="1">
                <a:cs typeface="Arial MT"/>
              </a:rPr>
              <a:t>m</a:t>
            </a:r>
            <a:r>
              <a:rPr lang="es-ES" sz="6400" spc="-15" dirty="0" err="1">
                <a:cs typeface="Arial MT"/>
              </a:rPr>
              <a:t>e</a:t>
            </a:r>
            <a:r>
              <a:rPr lang="es-ES" sz="6400" dirty="0" err="1">
                <a:cs typeface="Arial MT"/>
              </a:rPr>
              <a:t>rs</a:t>
            </a:r>
            <a:endParaRPr lang="es-ES" sz="6400" dirty="0">
              <a:cs typeface="Arial MT"/>
            </a:endParaRPr>
          </a:p>
          <a:p>
            <a:pPr marL="299085" indent="-287020">
              <a:lnSpc>
                <a:spcPct val="100000"/>
              </a:lnSpc>
              <a:spcBef>
                <a:spcPts val="225"/>
              </a:spcBef>
              <a:buChar char="•"/>
              <a:tabLst>
                <a:tab pos="299085" algn="l"/>
                <a:tab pos="299720" algn="l"/>
              </a:tabLst>
            </a:pPr>
            <a:r>
              <a:rPr lang="es-ES" sz="6400" dirty="0">
                <a:cs typeface="Arial MT"/>
              </a:rPr>
              <a:t>Pla</a:t>
            </a:r>
            <a:r>
              <a:rPr lang="es-ES" sz="6400" spc="-15" dirty="0">
                <a:cs typeface="Arial MT"/>
              </a:rPr>
              <a:t> </a:t>
            </a:r>
            <a:r>
              <a:rPr lang="es-ES" sz="6400" dirty="0" err="1">
                <a:cs typeface="Arial MT"/>
              </a:rPr>
              <a:t>dels</a:t>
            </a:r>
            <a:r>
              <a:rPr lang="es-ES" sz="6400" spc="-15" dirty="0">
                <a:cs typeface="Arial MT"/>
              </a:rPr>
              <a:t> </a:t>
            </a:r>
            <a:r>
              <a:rPr lang="es-ES" sz="6400" dirty="0" err="1">
                <a:cs typeface="Arial MT"/>
              </a:rPr>
              <a:t>Cirerers</a:t>
            </a:r>
            <a:r>
              <a:rPr lang="es-ES" sz="6400" dirty="0">
                <a:cs typeface="Arial MT"/>
              </a:rPr>
              <a:t>,</a:t>
            </a:r>
            <a:r>
              <a:rPr lang="es-ES" sz="6400" spc="-45" dirty="0">
                <a:cs typeface="Arial MT"/>
              </a:rPr>
              <a:t> </a:t>
            </a:r>
            <a:r>
              <a:rPr lang="es-ES" sz="6400" spc="-5" dirty="0">
                <a:cs typeface="Arial MT"/>
              </a:rPr>
              <a:t>2:</a:t>
            </a:r>
            <a:r>
              <a:rPr lang="es-ES" sz="6400" spc="-85" dirty="0">
                <a:cs typeface="Arial MT"/>
              </a:rPr>
              <a:t> </a:t>
            </a:r>
            <a:r>
              <a:rPr lang="es-ES" sz="6400" dirty="0" err="1">
                <a:cs typeface="Arial MT"/>
              </a:rPr>
              <a:t>Ass</a:t>
            </a:r>
            <a:r>
              <a:rPr lang="es-ES" sz="6400" dirty="0">
                <a:cs typeface="Arial MT"/>
              </a:rPr>
              <a:t>.</a:t>
            </a:r>
            <a:r>
              <a:rPr lang="es-ES" sz="6400" spc="-30" dirty="0">
                <a:cs typeface="Arial MT"/>
              </a:rPr>
              <a:t> </a:t>
            </a:r>
            <a:r>
              <a:rPr lang="es-ES" sz="6400" spc="-5" dirty="0" err="1">
                <a:cs typeface="Arial MT"/>
              </a:rPr>
              <a:t>Cohab</a:t>
            </a:r>
            <a:r>
              <a:rPr lang="es-ES" sz="6400" spc="-5" dirty="0">
                <a:cs typeface="Arial MT"/>
              </a:rPr>
              <a:t>.</a:t>
            </a:r>
            <a:r>
              <a:rPr lang="es-ES" sz="6400" spc="-25" dirty="0">
                <a:cs typeface="Arial MT"/>
              </a:rPr>
              <a:t> </a:t>
            </a:r>
            <a:r>
              <a:rPr lang="es-ES" sz="6400" spc="-5" dirty="0">
                <a:cs typeface="Arial MT"/>
              </a:rPr>
              <a:t>Coop.</a:t>
            </a:r>
            <a:endParaRPr lang="es-ES" sz="6400" dirty="0">
              <a:cs typeface="Arial MT"/>
            </a:endParaRPr>
          </a:p>
          <a:p>
            <a:pPr marL="299085" indent="-287020">
              <a:lnSpc>
                <a:spcPct val="100000"/>
              </a:lnSpc>
              <a:spcBef>
                <a:spcPts val="240"/>
              </a:spcBef>
              <a:buChar char="•"/>
              <a:tabLst>
                <a:tab pos="299085" algn="l"/>
                <a:tab pos="299720" algn="l"/>
              </a:tabLst>
            </a:pPr>
            <a:r>
              <a:rPr lang="es-ES" sz="6400" dirty="0">
                <a:cs typeface="Arial MT"/>
              </a:rPr>
              <a:t>Espronceda,</a:t>
            </a:r>
            <a:r>
              <a:rPr lang="es-ES" sz="6400" spc="-65" dirty="0">
                <a:cs typeface="Arial MT"/>
              </a:rPr>
              <a:t> </a:t>
            </a:r>
            <a:r>
              <a:rPr lang="es-ES" sz="6400" dirty="0">
                <a:cs typeface="Arial MT"/>
              </a:rPr>
              <a:t>131:</a:t>
            </a:r>
            <a:r>
              <a:rPr lang="es-ES" sz="6400" spc="-25" dirty="0">
                <a:cs typeface="Arial MT"/>
              </a:rPr>
              <a:t> </a:t>
            </a:r>
            <a:r>
              <a:rPr lang="es-ES" sz="6400" dirty="0">
                <a:cs typeface="Arial MT"/>
              </a:rPr>
              <a:t>Sostre</a:t>
            </a:r>
            <a:r>
              <a:rPr lang="es-ES" sz="6400" spc="-40" dirty="0">
                <a:cs typeface="Arial MT"/>
              </a:rPr>
              <a:t> </a:t>
            </a:r>
            <a:r>
              <a:rPr lang="es-ES" sz="6400" spc="-5" dirty="0" err="1">
                <a:cs typeface="Arial MT"/>
              </a:rPr>
              <a:t>Cívic</a:t>
            </a:r>
            <a:r>
              <a:rPr lang="es-ES" sz="6400" spc="-20" dirty="0">
                <a:cs typeface="Arial MT"/>
              </a:rPr>
              <a:t> </a:t>
            </a:r>
            <a:r>
              <a:rPr lang="es-ES" sz="6400" spc="-5" dirty="0">
                <a:cs typeface="Arial MT"/>
              </a:rPr>
              <a:t>SCCL</a:t>
            </a:r>
            <a:endParaRPr lang="es-ES" sz="6400" dirty="0">
              <a:cs typeface="Arial MT"/>
            </a:endParaRPr>
          </a:p>
          <a:p>
            <a:pPr marL="299085" indent="-287020">
              <a:lnSpc>
                <a:spcPct val="100000"/>
              </a:lnSpc>
              <a:spcBef>
                <a:spcPts val="229"/>
              </a:spcBef>
              <a:buChar char="•"/>
              <a:tabLst>
                <a:tab pos="299085" algn="l"/>
                <a:tab pos="299720" algn="l"/>
              </a:tabLst>
            </a:pPr>
            <a:r>
              <a:rPr lang="es-ES" sz="6400" dirty="0">
                <a:solidFill>
                  <a:srgbClr val="808080"/>
                </a:solidFill>
                <a:cs typeface="Arial MT"/>
              </a:rPr>
              <a:t>Ctra.</a:t>
            </a:r>
            <a:r>
              <a:rPr lang="es-ES" sz="6400" spc="-50" dirty="0">
                <a:solidFill>
                  <a:srgbClr val="808080"/>
                </a:solidFill>
                <a:cs typeface="Arial MT"/>
              </a:rPr>
              <a:t> </a:t>
            </a:r>
            <a:r>
              <a:rPr lang="es-ES" sz="6400" dirty="0">
                <a:solidFill>
                  <a:srgbClr val="808080"/>
                </a:solidFill>
                <a:cs typeface="Arial MT"/>
              </a:rPr>
              <a:t>Sant</a:t>
            </a:r>
            <a:r>
              <a:rPr lang="es-ES" sz="6400" spc="-35" dirty="0">
                <a:solidFill>
                  <a:srgbClr val="808080"/>
                </a:solidFill>
                <a:cs typeface="Arial MT"/>
              </a:rPr>
              <a:t> </a:t>
            </a:r>
            <a:r>
              <a:rPr lang="es-ES" sz="6400" dirty="0">
                <a:solidFill>
                  <a:srgbClr val="808080"/>
                </a:solidFill>
                <a:cs typeface="Arial MT"/>
              </a:rPr>
              <a:t>Cugat,</a:t>
            </a:r>
            <a:r>
              <a:rPr lang="es-ES" sz="6400" spc="-45" dirty="0">
                <a:solidFill>
                  <a:srgbClr val="808080"/>
                </a:solidFill>
                <a:cs typeface="Arial MT"/>
              </a:rPr>
              <a:t> </a:t>
            </a:r>
            <a:r>
              <a:rPr lang="es-ES" sz="6400" dirty="0">
                <a:solidFill>
                  <a:srgbClr val="808080"/>
                </a:solidFill>
                <a:cs typeface="Arial MT"/>
              </a:rPr>
              <a:t>66</a:t>
            </a:r>
            <a:endParaRPr lang="es-ES" sz="6400" dirty="0">
              <a:cs typeface="Arial MT"/>
            </a:endParaRPr>
          </a:p>
          <a:p>
            <a:pPr marL="299085" indent="-287020">
              <a:lnSpc>
                <a:spcPct val="100000"/>
              </a:lnSpc>
              <a:spcBef>
                <a:spcPts val="229"/>
              </a:spcBef>
              <a:buChar char="•"/>
              <a:tabLst>
                <a:tab pos="299085" algn="l"/>
                <a:tab pos="299720" algn="l"/>
              </a:tabLst>
            </a:pPr>
            <a:r>
              <a:rPr lang="es-ES" sz="6400" spc="-5" dirty="0" err="1">
                <a:solidFill>
                  <a:srgbClr val="808080"/>
                </a:solidFill>
                <a:cs typeface="Arial MT"/>
              </a:rPr>
              <a:t>Aiguablava</a:t>
            </a:r>
            <a:r>
              <a:rPr lang="es-ES" sz="6400" spc="-5" dirty="0">
                <a:solidFill>
                  <a:srgbClr val="808080"/>
                </a:solidFill>
                <a:cs typeface="Arial MT"/>
              </a:rPr>
              <a:t>,</a:t>
            </a:r>
            <a:r>
              <a:rPr lang="es-ES" sz="6400" spc="-30" dirty="0">
                <a:solidFill>
                  <a:srgbClr val="808080"/>
                </a:solidFill>
                <a:cs typeface="Arial MT"/>
              </a:rPr>
              <a:t> </a:t>
            </a:r>
            <a:r>
              <a:rPr lang="es-ES" sz="6400" spc="-5" dirty="0">
                <a:solidFill>
                  <a:srgbClr val="808080"/>
                </a:solidFill>
                <a:cs typeface="Arial MT"/>
              </a:rPr>
              <a:t>74-76</a:t>
            </a:r>
            <a:endParaRPr lang="es-ES" sz="6400" dirty="0">
              <a:cs typeface="Arial MT"/>
            </a:endParaRPr>
          </a:p>
          <a:p>
            <a:pPr>
              <a:lnSpc>
                <a:spcPct val="100000"/>
              </a:lnSpc>
              <a:spcBef>
                <a:spcPts val="20"/>
              </a:spcBef>
              <a:buChar char="•"/>
            </a:pPr>
            <a:endParaRPr lang="es-ES" sz="6400" dirty="0">
              <a:cs typeface="Arial MT"/>
            </a:endParaRPr>
          </a:p>
          <a:p>
            <a:pPr marL="299085" indent="-287020">
              <a:lnSpc>
                <a:spcPct val="100000"/>
              </a:lnSpc>
              <a:buFont typeface="Arial MT"/>
              <a:buChar char="•"/>
              <a:tabLst>
                <a:tab pos="299085" algn="l"/>
                <a:tab pos="299720" algn="l"/>
              </a:tabLst>
            </a:pPr>
            <a:r>
              <a:rPr lang="es-ES" sz="6400" b="1" spc="-5" dirty="0" err="1">
                <a:cs typeface="Arial"/>
              </a:rPr>
              <a:t>Segon</a:t>
            </a:r>
            <a:r>
              <a:rPr lang="es-ES" sz="6400" b="1" spc="-30" dirty="0">
                <a:cs typeface="Arial"/>
              </a:rPr>
              <a:t> </a:t>
            </a:r>
            <a:r>
              <a:rPr lang="es-ES" sz="6400" b="1" spc="-5" dirty="0" err="1">
                <a:cs typeface="Arial"/>
              </a:rPr>
              <a:t>concurs</a:t>
            </a:r>
            <a:r>
              <a:rPr lang="es-ES" sz="6400" b="1" spc="-25" dirty="0">
                <a:cs typeface="Arial"/>
              </a:rPr>
              <a:t> </a:t>
            </a:r>
            <a:r>
              <a:rPr lang="es-ES" sz="6400" b="1" spc="-5" dirty="0">
                <a:cs typeface="Arial"/>
              </a:rPr>
              <a:t>de</a:t>
            </a:r>
            <a:r>
              <a:rPr lang="es-ES" sz="6400" b="1" spc="-15" dirty="0">
                <a:cs typeface="Arial"/>
              </a:rPr>
              <a:t> </a:t>
            </a:r>
            <a:r>
              <a:rPr lang="es-ES" sz="6400" b="1" spc="-5" dirty="0" err="1">
                <a:cs typeface="Arial"/>
              </a:rPr>
              <a:t>sòl</a:t>
            </a:r>
            <a:r>
              <a:rPr lang="es-ES" sz="6400" b="1" spc="-20" dirty="0">
                <a:cs typeface="Arial"/>
              </a:rPr>
              <a:t> </a:t>
            </a:r>
            <a:r>
              <a:rPr lang="es-ES" sz="6400" b="1" dirty="0">
                <a:cs typeface="Arial"/>
              </a:rPr>
              <a:t>(2019):</a:t>
            </a:r>
            <a:r>
              <a:rPr lang="es-ES" sz="6400" b="1" spc="-50" dirty="0">
                <a:cs typeface="Arial"/>
              </a:rPr>
              <a:t> </a:t>
            </a:r>
            <a:r>
              <a:rPr lang="es-ES" sz="6400" b="1" dirty="0">
                <a:cs typeface="Arial"/>
              </a:rPr>
              <a:t>107</a:t>
            </a:r>
            <a:r>
              <a:rPr lang="es-ES" sz="6400" b="1" spc="-25" dirty="0">
                <a:cs typeface="Arial"/>
              </a:rPr>
              <a:t> </a:t>
            </a:r>
            <a:r>
              <a:rPr lang="es-ES" sz="6400" b="1" spc="-5" dirty="0">
                <a:cs typeface="Arial"/>
              </a:rPr>
              <a:t>hab.</a:t>
            </a:r>
            <a:endParaRPr lang="es-ES" sz="6400" dirty="0">
              <a:cs typeface="Arial"/>
            </a:endParaRPr>
          </a:p>
          <a:p>
            <a:pPr marL="299085" indent="-287020">
              <a:lnSpc>
                <a:spcPct val="100000"/>
              </a:lnSpc>
              <a:spcBef>
                <a:spcPts val="225"/>
              </a:spcBef>
              <a:buChar char="•"/>
              <a:tabLst>
                <a:tab pos="299085" algn="l"/>
                <a:tab pos="299720" algn="l"/>
              </a:tabLst>
            </a:pPr>
            <a:r>
              <a:rPr lang="es-ES" sz="6400" spc="-5" dirty="0" err="1">
                <a:cs typeface="Arial MT"/>
              </a:rPr>
              <a:t>Aiguablava</a:t>
            </a:r>
            <a:r>
              <a:rPr lang="es-ES" sz="6400" spc="-5" dirty="0">
                <a:cs typeface="Arial MT"/>
              </a:rPr>
              <a:t>,</a:t>
            </a:r>
            <a:r>
              <a:rPr lang="es-ES" sz="6400" spc="-15" dirty="0">
                <a:cs typeface="Arial MT"/>
              </a:rPr>
              <a:t> </a:t>
            </a:r>
            <a:r>
              <a:rPr lang="es-ES" sz="6400" spc="-5" dirty="0">
                <a:cs typeface="Arial MT"/>
              </a:rPr>
              <a:t>74-76</a:t>
            </a:r>
            <a:r>
              <a:rPr lang="es-ES" sz="6400" spc="-30" dirty="0">
                <a:cs typeface="Arial MT"/>
              </a:rPr>
              <a:t> </a:t>
            </a:r>
            <a:r>
              <a:rPr lang="es-ES" sz="6400" spc="-5" dirty="0">
                <a:cs typeface="Arial MT"/>
              </a:rPr>
              <a:t>(</a:t>
            </a:r>
            <a:r>
              <a:rPr lang="es-ES" sz="6400" spc="-5" dirty="0" err="1">
                <a:cs typeface="Arial MT"/>
              </a:rPr>
              <a:t>Trinitat</a:t>
            </a:r>
            <a:r>
              <a:rPr lang="es-ES" sz="6400" spc="-40" dirty="0">
                <a:cs typeface="Arial MT"/>
              </a:rPr>
              <a:t> </a:t>
            </a:r>
            <a:r>
              <a:rPr lang="es-ES" sz="6400" spc="-10" dirty="0">
                <a:cs typeface="Arial MT"/>
              </a:rPr>
              <a:t>Nova</a:t>
            </a:r>
            <a:r>
              <a:rPr lang="es-ES" sz="6400" spc="5" dirty="0">
                <a:cs typeface="Arial MT"/>
              </a:rPr>
              <a:t> </a:t>
            </a:r>
            <a:r>
              <a:rPr lang="es-ES" sz="6400" dirty="0">
                <a:cs typeface="Arial MT"/>
              </a:rPr>
              <a:t>Bloc</a:t>
            </a:r>
            <a:r>
              <a:rPr lang="es-ES" sz="6400" spc="-15" dirty="0">
                <a:cs typeface="Arial MT"/>
              </a:rPr>
              <a:t> </a:t>
            </a:r>
            <a:r>
              <a:rPr lang="es-ES" sz="6400" spc="-5" dirty="0">
                <a:cs typeface="Arial MT"/>
              </a:rPr>
              <a:t>F)</a:t>
            </a:r>
            <a:endParaRPr lang="es-ES" sz="6400" dirty="0">
              <a:cs typeface="Arial MT"/>
            </a:endParaRPr>
          </a:p>
          <a:p>
            <a:pPr marL="299085" indent="-287020">
              <a:lnSpc>
                <a:spcPct val="100000"/>
              </a:lnSpc>
              <a:spcBef>
                <a:spcPts val="240"/>
              </a:spcBef>
              <a:buChar char="•"/>
              <a:tabLst>
                <a:tab pos="299085" algn="l"/>
                <a:tab pos="299720" algn="l"/>
              </a:tabLst>
            </a:pPr>
            <a:r>
              <a:rPr lang="es-ES" sz="6400" dirty="0" err="1">
                <a:cs typeface="Arial MT"/>
              </a:rPr>
              <a:t>Constitució</a:t>
            </a:r>
            <a:r>
              <a:rPr lang="es-ES" sz="6400" dirty="0">
                <a:cs typeface="Arial MT"/>
              </a:rPr>
              <a:t>,</a:t>
            </a:r>
            <a:r>
              <a:rPr lang="es-ES" sz="6400" spc="-50" dirty="0">
                <a:cs typeface="Arial MT"/>
              </a:rPr>
              <a:t> </a:t>
            </a:r>
            <a:r>
              <a:rPr lang="es-ES" sz="6400" dirty="0">
                <a:cs typeface="Arial MT"/>
              </a:rPr>
              <a:t>43</a:t>
            </a:r>
            <a:r>
              <a:rPr lang="es-ES" sz="6400" spc="-25" dirty="0">
                <a:cs typeface="Arial MT"/>
              </a:rPr>
              <a:t> </a:t>
            </a:r>
            <a:r>
              <a:rPr lang="es-ES" sz="6400" spc="-5" dirty="0">
                <a:cs typeface="Arial MT"/>
              </a:rPr>
              <a:t>(Can</a:t>
            </a:r>
            <a:r>
              <a:rPr lang="es-ES" sz="6400" spc="-30" dirty="0">
                <a:cs typeface="Arial MT"/>
              </a:rPr>
              <a:t> </a:t>
            </a:r>
            <a:r>
              <a:rPr lang="es-ES" sz="6400" dirty="0">
                <a:cs typeface="Arial MT"/>
              </a:rPr>
              <a:t>Batlló</a:t>
            </a:r>
            <a:r>
              <a:rPr lang="es-ES" sz="6400" spc="-25" dirty="0">
                <a:cs typeface="Arial MT"/>
              </a:rPr>
              <a:t> </a:t>
            </a:r>
            <a:r>
              <a:rPr lang="es-ES" sz="6400" spc="-5" dirty="0">
                <a:cs typeface="Arial MT"/>
              </a:rPr>
              <a:t>UP5b)</a:t>
            </a:r>
            <a:endParaRPr lang="es-ES" sz="6400" dirty="0">
              <a:cs typeface="Arial MT"/>
            </a:endParaRPr>
          </a:p>
          <a:p>
            <a:pPr marL="126364" marR="5080" indent="-114300">
              <a:lnSpc>
                <a:spcPts val="1510"/>
              </a:lnSpc>
              <a:spcBef>
                <a:spcPts val="420"/>
              </a:spcBef>
              <a:buFont typeface="Arial MT"/>
              <a:buChar char="•"/>
              <a:tabLst>
                <a:tab pos="299085" algn="l"/>
                <a:tab pos="299720" algn="l"/>
              </a:tabLst>
            </a:pPr>
            <a:r>
              <a:rPr lang="es-ES" sz="6400" dirty="0"/>
              <a:t>	</a:t>
            </a:r>
            <a:r>
              <a:rPr lang="es-ES" sz="6400" dirty="0">
                <a:cs typeface="Arial MT"/>
              </a:rPr>
              <a:t>Pg.</a:t>
            </a:r>
            <a:r>
              <a:rPr lang="es-ES" sz="6400" spc="-20" dirty="0">
                <a:cs typeface="Arial MT"/>
              </a:rPr>
              <a:t> </a:t>
            </a:r>
            <a:r>
              <a:rPr lang="es-ES" sz="6400" spc="-5" dirty="0">
                <a:cs typeface="Arial MT"/>
              </a:rPr>
              <a:t>de</a:t>
            </a:r>
            <a:r>
              <a:rPr lang="es-ES" sz="6400" spc="-30" dirty="0">
                <a:cs typeface="Arial MT"/>
              </a:rPr>
              <a:t> Torras</a:t>
            </a:r>
            <a:r>
              <a:rPr lang="es-ES" sz="6400" spc="-40" dirty="0">
                <a:cs typeface="Arial MT"/>
              </a:rPr>
              <a:t> </a:t>
            </a:r>
            <a:r>
              <a:rPr lang="es-ES" sz="6400" dirty="0">
                <a:cs typeface="Arial MT"/>
              </a:rPr>
              <a:t>i Bages,</a:t>
            </a:r>
            <a:r>
              <a:rPr lang="es-ES" sz="6400" spc="-25" dirty="0">
                <a:cs typeface="Arial MT"/>
              </a:rPr>
              <a:t> </a:t>
            </a:r>
            <a:r>
              <a:rPr lang="es-ES" sz="6400" dirty="0">
                <a:cs typeface="Arial MT"/>
              </a:rPr>
              <a:t>130-134</a:t>
            </a:r>
            <a:r>
              <a:rPr lang="es-ES" sz="6400" spc="345" dirty="0">
                <a:cs typeface="Arial MT"/>
              </a:rPr>
              <a:t> </a:t>
            </a:r>
            <a:r>
              <a:rPr lang="es-ES" sz="6400" spc="-5" dirty="0">
                <a:cs typeface="Arial MT"/>
              </a:rPr>
              <a:t>(</a:t>
            </a:r>
            <a:r>
              <a:rPr lang="es-ES" sz="6400" spc="-5" dirty="0" err="1">
                <a:cs typeface="Arial MT"/>
              </a:rPr>
              <a:t>Casernes</a:t>
            </a:r>
            <a:r>
              <a:rPr lang="es-ES" sz="6400" spc="-5" dirty="0">
                <a:cs typeface="Arial MT"/>
              </a:rPr>
              <a:t> </a:t>
            </a:r>
            <a:r>
              <a:rPr lang="es-ES" sz="6400" spc="-375" dirty="0">
                <a:cs typeface="Arial MT"/>
              </a:rPr>
              <a:t> </a:t>
            </a:r>
            <a:r>
              <a:rPr lang="es-ES" sz="6400" spc="-30" dirty="0">
                <a:cs typeface="Arial MT"/>
              </a:rPr>
              <a:t>PAU2</a:t>
            </a:r>
            <a:r>
              <a:rPr lang="es-ES" sz="6400" dirty="0">
                <a:cs typeface="Arial MT"/>
              </a:rPr>
              <a:t> </a:t>
            </a:r>
            <a:r>
              <a:rPr lang="es-ES" sz="6400" spc="-5" dirty="0">
                <a:cs typeface="Arial MT"/>
              </a:rPr>
              <a:t>R4-e)</a:t>
            </a:r>
            <a:endParaRPr lang="es-ES" sz="6400" dirty="0">
              <a:cs typeface="Arial MT"/>
            </a:endParaRPr>
          </a:p>
          <a:p>
            <a:pPr marL="0" indent="0">
              <a:buNone/>
            </a:pPr>
            <a:endParaRPr lang="es-ES" dirty="0"/>
          </a:p>
        </p:txBody>
      </p:sp>
      <p:pic>
        <p:nvPicPr>
          <p:cNvPr id="14" name="object 7">
            <a:extLst>
              <a:ext uri="{FF2B5EF4-FFF2-40B4-BE49-F238E27FC236}">
                <a16:creationId xmlns:a16="http://schemas.microsoft.com/office/drawing/2014/main" id="{169340E7-65A1-46F8-B1F5-B5F41C9B966C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76972" y="3200902"/>
            <a:ext cx="200021" cy="247647"/>
          </a:xfrm>
          <a:prstGeom prst="rect">
            <a:avLst/>
          </a:prstGeom>
        </p:spPr>
      </p:pic>
      <p:pic>
        <p:nvPicPr>
          <p:cNvPr id="15" name="object 8">
            <a:extLst>
              <a:ext uri="{FF2B5EF4-FFF2-40B4-BE49-F238E27FC236}">
                <a16:creationId xmlns:a16="http://schemas.microsoft.com/office/drawing/2014/main" id="{4135C0A2-EAAA-4A77-A6F6-396D1E6A54F3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52826" y="5166859"/>
            <a:ext cx="338132" cy="371473"/>
          </a:xfrm>
          <a:prstGeom prst="rect">
            <a:avLst/>
          </a:prstGeom>
        </p:spPr>
      </p:pic>
      <p:pic>
        <p:nvPicPr>
          <p:cNvPr id="16" name="object 9">
            <a:extLst>
              <a:ext uri="{FF2B5EF4-FFF2-40B4-BE49-F238E27FC236}">
                <a16:creationId xmlns:a16="http://schemas.microsoft.com/office/drawing/2014/main" id="{DAD5DF47-D4D1-41D2-B102-03A2F7D2299D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29011" y="2213564"/>
            <a:ext cx="276225" cy="447675"/>
          </a:xfrm>
          <a:prstGeom prst="rect">
            <a:avLst/>
          </a:prstGeom>
        </p:spPr>
      </p:pic>
      <p:pic>
        <p:nvPicPr>
          <p:cNvPr id="17" name="object 6">
            <a:extLst>
              <a:ext uri="{FF2B5EF4-FFF2-40B4-BE49-F238E27FC236}">
                <a16:creationId xmlns:a16="http://schemas.microsoft.com/office/drawing/2014/main" id="{EDEB26EF-D13E-4AD8-B3F8-D093287732D6}"/>
              </a:ext>
            </a:extLst>
          </p:cNvPr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7867105" y="940115"/>
            <a:ext cx="3628642" cy="2883900"/>
          </a:xfrm>
          <a:prstGeom prst="rect">
            <a:avLst/>
          </a:prstGeom>
        </p:spPr>
      </p:pic>
      <p:pic>
        <p:nvPicPr>
          <p:cNvPr id="18" name="object 10">
            <a:extLst>
              <a:ext uri="{FF2B5EF4-FFF2-40B4-BE49-F238E27FC236}">
                <a16:creationId xmlns:a16="http://schemas.microsoft.com/office/drawing/2014/main" id="{39DD81CD-716E-43D4-8216-A4A637A27456}"/>
              </a:ext>
            </a:extLst>
          </p:cNvPr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7867488" y="3586665"/>
            <a:ext cx="3628642" cy="2619375"/>
          </a:xfrm>
          <a:prstGeom prst="rect">
            <a:avLst/>
          </a:prstGeom>
        </p:spPr>
      </p:pic>
      <p:sp>
        <p:nvSpPr>
          <p:cNvPr id="20" name="Título 12">
            <a:extLst>
              <a:ext uri="{FF2B5EF4-FFF2-40B4-BE49-F238E27FC236}">
                <a16:creationId xmlns:a16="http://schemas.microsoft.com/office/drawing/2014/main" id="{0A0FD482-D375-4404-AC4B-950C2771B1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br>
              <a:rPr lang="es-ES" sz="2800" b="1" spc="-5" dirty="0">
                <a:solidFill>
                  <a:srgbClr val="C63A51"/>
                </a:solidFill>
                <a:latin typeface="Arial"/>
                <a:cs typeface="Arial"/>
              </a:rPr>
            </a:br>
            <a:r>
              <a:rPr lang="es-ES" sz="2800" b="1" spc="-5" dirty="0">
                <a:latin typeface="Arial"/>
                <a:cs typeface="Arial"/>
              </a:rPr>
              <a:t>2.2.2</a:t>
            </a:r>
            <a:r>
              <a:rPr lang="es-ES" sz="2800" b="1" spc="-15" dirty="0">
                <a:latin typeface="Arial"/>
                <a:cs typeface="Arial"/>
              </a:rPr>
              <a:t> </a:t>
            </a:r>
            <a:r>
              <a:rPr lang="es-ES" sz="2800" b="1" spc="-5" dirty="0">
                <a:latin typeface="Arial"/>
                <a:cs typeface="Arial"/>
              </a:rPr>
              <a:t>Promoción</a:t>
            </a:r>
            <a:r>
              <a:rPr lang="es-ES" sz="2800" b="1" spc="5" dirty="0">
                <a:latin typeface="Arial"/>
                <a:cs typeface="Arial"/>
              </a:rPr>
              <a:t> </a:t>
            </a:r>
            <a:r>
              <a:rPr lang="es-ES" sz="2800" b="1" spc="-5" dirty="0">
                <a:latin typeface="Arial"/>
                <a:cs typeface="Arial"/>
              </a:rPr>
              <a:t>delegada</a:t>
            </a:r>
            <a:br>
              <a:rPr lang="es-ES" sz="2800" dirty="0">
                <a:solidFill>
                  <a:srgbClr val="C63A51"/>
                </a:solidFill>
                <a:latin typeface="Arial"/>
                <a:cs typeface="Arial"/>
              </a:rPr>
            </a:br>
            <a:endParaRPr lang="es-ES" sz="2800" dirty="0">
              <a:solidFill>
                <a:srgbClr val="C63A5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67979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C8E05C5B-34A8-462F-80B5-85E0F426820A}"/>
              </a:ext>
            </a:extLst>
          </p:cNvPr>
          <p:cNvCxnSpPr>
            <a:cxnSpLocks/>
          </p:cNvCxnSpPr>
          <p:nvPr/>
        </p:nvCxnSpPr>
        <p:spPr>
          <a:xfrm>
            <a:off x="896256" y="1553029"/>
            <a:ext cx="11295744" cy="0"/>
          </a:xfrm>
          <a:prstGeom prst="line">
            <a:avLst/>
          </a:prstGeom>
          <a:ln w="44450" cmpd="sng">
            <a:solidFill>
              <a:srgbClr val="C6290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object 4">
            <a:extLst>
              <a:ext uri="{FF2B5EF4-FFF2-40B4-BE49-F238E27FC236}">
                <a16:creationId xmlns:a16="http://schemas.microsoft.com/office/drawing/2014/main" id="{A5BEA712-3183-43DE-9D4C-E5003A6E3709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228368" y="4141096"/>
            <a:ext cx="3287357" cy="2170804"/>
          </a:xfrm>
          <a:prstGeom prst="rect">
            <a:avLst/>
          </a:prstGeom>
        </p:spPr>
      </p:pic>
      <p:sp>
        <p:nvSpPr>
          <p:cNvPr id="15" name="Marcador de contenido 14">
            <a:extLst>
              <a:ext uri="{FF2B5EF4-FFF2-40B4-BE49-F238E27FC236}">
                <a16:creationId xmlns:a16="http://schemas.microsoft.com/office/drawing/2014/main" id="{66FCD60C-A142-46C7-90BF-536B9EC640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marL="0" indent="0" algn="just">
              <a:buNone/>
            </a:pPr>
            <a:r>
              <a:rPr lang="es-ES" sz="8000" b="1" dirty="0">
                <a:solidFill>
                  <a:srgbClr val="C63A51"/>
                </a:solidFill>
              </a:rPr>
              <a:t>CONVENIO CON ENTIDADES SIN ÁNIMO DE  LUCRO (ESAL)</a:t>
            </a:r>
          </a:p>
          <a:p>
            <a:pPr algn="just"/>
            <a:endParaRPr lang="es-ES" sz="6400" dirty="0"/>
          </a:p>
          <a:p>
            <a:pPr marL="0" indent="0" algn="just">
              <a:buNone/>
            </a:pPr>
            <a:r>
              <a:rPr lang="es-ES" sz="6400" b="1" dirty="0"/>
              <a:t>Convenio con entidades más representativas </a:t>
            </a:r>
            <a:r>
              <a:rPr lang="es-ES" sz="6400" dirty="0"/>
              <a:t>del sector de vivienda social y  cooperativo</a:t>
            </a:r>
          </a:p>
          <a:p>
            <a:pPr algn="just"/>
            <a:r>
              <a:rPr lang="es-ES" sz="6400" dirty="0" err="1"/>
              <a:t>Associació</a:t>
            </a:r>
            <a:r>
              <a:rPr lang="es-ES" sz="6400" dirty="0"/>
              <a:t> de </a:t>
            </a:r>
            <a:r>
              <a:rPr lang="es-ES" sz="6400" dirty="0" err="1"/>
              <a:t>Gestors</a:t>
            </a:r>
            <a:r>
              <a:rPr lang="es-ES" sz="6400" dirty="0"/>
              <a:t> </a:t>
            </a:r>
            <a:r>
              <a:rPr lang="es-ES" sz="6400" dirty="0" err="1"/>
              <a:t>d’Habitatge</a:t>
            </a:r>
            <a:r>
              <a:rPr lang="es-ES" sz="6400" dirty="0"/>
              <a:t> Social (GHS)</a:t>
            </a:r>
          </a:p>
          <a:p>
            <a:pPr algn="just"/>
            <a:r>
              <a:rPr lang="es-ES" sz="6400" dirty="0" err="1"/>
              <a:t>Xarxa</a:t>
            </a:r>
            <a:r>
              <a:rPr lang="es-ES" sz="6400" dirty="0"/>
              <a:t> </a:t>
            </a:r>
            <a:r>
              <a:rPr lang="es-ES" sz="6400" dirty="0" err="1"/>
              <a:t>d’Economia</a:t>
            </a:r>
            <a:r>
              <a:rPr lang="es-ES" sz="6400" dirty="0"/>
              <a:t> Social i </a:t>
            </a:r>
            <a:r>
              <a:rPr lang="es-ES" sz="6400" dirty="0" err="1"/>
              <a:t>Solidària</a:t>
            </a:r>
            <a:r>
              <a:rPr lang="es-ES" sz="6400" dirty="0"/>
              <a:t> (XES)</a:t>
            </a:r>
          </a:p>
          <a:p>
            <a:pPr algn="just"/>
            <a:r>
              <a:rPr lang="es-ES" sz="6400" dirty="0" err="1"/>
              <a:t>Federació</a:t>
            </a:r>
            <a:r>
              <a:rPr lang="es-ES" sz="6400" dirty="0"/>
              <a:t> de Cooperatives </a:t>
            </a:r>
            <a:r>
              <a:rPr lang="es-ES" sz="6400" dirty="0" err="1"/>
              <a:t>d’Habitatge</a:t>
            </a:r>
            <a:endParaRPr lang="es-ES" sz="6400" dirty="0"/>
          </a:p>
          <a:p>
            <a:pPr algn="just"/>
            <a:r>
              <a:rPr lang="es-ES" sz="6400" dirty="0"/>
              <a:t>Coordinadora de </a:t>
            </a:r>
            <a:r>
              <a:rPr lang="es-ES" sz="6400" dirty="0" err="1"/>
              <a:t>Fundacions</a:t>
            </a:r>
            <a:r>
              <a:rPr lang="es-ES" sz="6400" dirty="0"/>
              <a:t> </a:t>
            </a:r>
            <a:r>
              <a:rPr lang="es-ES" sz="6400" dirty="0" err="1"/>
              <a:t>d’Habitatge</a:t>
            </a:r>
            <a:r>
              <a:rPr lang="es-ES" sz="6400" dirty="0"/>
              <a:t> Social</a:t>
            </a:r>
          </a:p>
          <a:p>
            <a:pPr algn="just"/>
            <a:endParaRPr lang="es-ES" sz="6400" dirty="0"/>
          </a:p>
          <a:p>
            <a:pPr marL="0" indent="0" algn="just">
              <a:buNone/>
            </a:pPr>
            <a:r>
              <a:rPr lang="es-ES" sz="6400" dirty="0"/>
              <a:t>Para</a:t>
            </a:r>
            <a:r>
              <a:rPr lang="es-ES" sz="6400" b="1" dirty="0"/>
              <a:t> construir 1.000 viviendas </a:t>
            </a:r>
            <a:r>
              <a:rPr lang="es-ES" sz="6400" dirty="0"/>
              <a:t>en solares y edificios municipales por rehabilitar.</a:t>
            </a:r>
          </a:p>
          <a:p>
            <a:pPr algn="just"/>
            <a:r>
              <a:rPr lang="es-ES" sz="6400" dirty="0"/>
              <a:t>60% serán viviendas en régimen de alquiler asequible</a:t>
            </a:r>
          </a:p>
          <a:p>
            <a:pPr algn="just"/>
            <a:r>
              <a:rPr lang="es-ES" sz="6400" dirty="0"/>
              <a:t>El 30% se reservan a jóvenes.</a:t>
            </a:r>
          </a:p>
          <a:p>
            <a:pPr algn="just"/>
            <a:r>
              <a:rPr lang="es-ES" sz="6400" dirty="0"/>
              <a:t>El 5% se reservan a persona con discapacidad intelectual.</a:t>
            </a:r>
          </a:p>
          <a:p>
            <a:pPr algn="just"/>
            <a:r>
              <a:rPr lang="es-ES" sz="6400" dirty="0"/>
              <a:t>40% será en cooperativas de cesión de uso.</a:t>
            </a:r>
          </a:p>
          <a:p>
            <a:pPr algn="just"/>
            <a:r>
              <a:rPr lang="es-ES" sz="6400" dirty="0"/>
              <a:t>Se incluyen iniciativas de </a:t>
            </a:r>
            <a:r>
              <a:rPr lang="es-ES" sz="6400" dirty="0" err="1"/>
              <a:t>co-housing</a:t>
            </a:r>
            <a:r>
              <a:rPr lang="es-ES" sz="6400" dirty="0"/>
              <a:t> senior</a:t>
            </a:r>
          </a:p>
          <a:p>
            <a:pPr algn="just"/>
            <a:r>
              <a:rPr lang="es-ES" sz="6400" dirty="0"/>
              <a:t>Se incluyen iniciativas de </a:t>
            </a:r>
            <a:r>
              <a:rPr lang="es-ES" sz="6400" dirty="0" err="1"/>
              <a:t>co-housing</a:t>
            </a:r>
            <a:r>
              <a:rPr lang="es-ES" sz="6400" dirty="0"/>
              <a:t> para persona con discapacidad.</a:t>
            </a:r>
          </a:p>
          <a:p>
            <a:endParaRPr lang="es-ES" dirty="0"/>
          </a:p>
        </p:txBody>
      </p:sp>
      <p:sp>
        <p:nvSpPr>
          <p:cNvPr id="16" name="Título 12">
            <a:extLst>
              <a:ext uri="{FF2B5EF4-FFF2-40B4-BE49-F238E27FC236}">
                <a16:creationId xmlns:a16="http://schemas.microsoft.com/office/drawing/2014/main" id="{929F3818-413F-4212-A520-1FBEE33B9F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br>
              <a:rPr lang="es-ES" sz="2800" b="1" spc="-5" dirty="0">
                <a:solidFill>
                  <a:srgbClr val="C63A51"/>
                </a:solidFill>
                <a:latin typeface="Arial"/>
                <a:cs typeface="Arial"/>
              </a:rPr>
            </a:br>
            <a:r>
              <a:rPr lang="es-ES" sz="2800" b="1" spc="-5" dirty="0">
                <a:latin typeface="Arial"/>
                <a:cs typeface="Arial"/>
              </a:rPr>
              <a:t>2.2.2</a:t>
            </a:r>
            <a:r>
              <a:rPr lang="es-ES" sz="2800" b="1" spc="-15" dirty="0">
                <a:latin typeface="Arial"/>
                <a:cs typeface="Arial"/>
              </a:rPr>
              <a:t> </a:t>
            </a:r>
            <a:r>
              <a:rPr lang="es-ES" sz="2800" b="1" spc="-5" dirty="0">
                <a:latin typeface="Arial"/>
                <a:cs typeface="Arial"/>
              </a:rPr>
              <a:t>Promoción</a:t>
            </a:r>
            <a:r>
              <a:rPr lang="es-ES" sz="2800" b="1" spc="5" dirty="0">
                <a:latin typeface="Arial"/>
                <a:cs typeface="Arial"/>
              </a:rPr>
              <a:t> </a:t>
            </a:r>
            <a:r>
              <a:rPr lang="es-ES" sz="2800" b="1" spc="-5" dirty="0">
                <a:latin typeface="Arial"/>
                <a:cs typeface="Arial"/>
              </a:rPr>
              <a:t>delegada</a:t>
            </a:r>
            <a:br>
              <a:rPr lang="es-ES" sz="2800" dirty="0">
                <a:solidFill>
                  <a:srgbClr val="C63A51"/>
                </a:solidFill>
                <a:latin typeface="Arial"/>
                <a:cs typeface="Arial"/>
              </a:rPr>
            </a:br>
            <a:endParaRPr lang="es-ES" sz="2800" dirty="0">
              <a:solidFill>
                <a:srgbClr val="C63A5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45323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981B96F3-9153-4C88-A7B7-C4F8639B05E3}"/>
              </a:ext>
            </a:extLst>
          </p:cNvPr>
          <p:cNvCxnSpPr>
            <a:cxnSpLocks/>
          </p:cNvCxnSpPr>
          <p:nvPr/>
        </p:nvCxnSpPr>
        <p:spPr>
          <a:xfrm>
            <a:off x="896256" y="1553029"/>
            <a:ext cx="11295744" cy="0"/>
          </a:xfrm>
          <a:prstGeom prst="line">
            <a:avLst/>
          </a:prstGeom>
          <a:ln w="44450" cmpd="sng">
            <a:solidFill>
              <a:srgbClr val="C6290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Marcador de contenido 12">
            <a:extLst>
              <a:ext uri="{FF2B5EF4-FFF2-40B4-BE49-F238E27FC236}">
                <a16:creationId xmlns:a16="http://schemas.microsoft.com/office/drawing/2014/main" id="{71B5EFA9-865B-494F-8A48-2B1828BB79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09800"/>
            <a:ext cx="10515600" cy="3967162"/>
          </a:xfrm>
        </p:spPr>
        <p:txBody>
          <a:bodyPr>
            <a:normAutofit fontScale="25000" lnSpcReduction="2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s-ES" sz="6000" dirty="0"/>
              <a:t>El Ayuntamiento cede </a:t>
            </a:r>
            <a:r>
              <a:rPr lang="es-ES" sz="6000" b="1" dirty="0"/>
              <a:t>solares y edificios </a:t>
            </a:r>
            <a:r>
              <a:rPr lang="es-ES" sz="6000" dirty="0"/>
              <a:t>a rehabilitar distribuidos por toda la ciudad a través  del </a:t>
            </a:r>
            <a:r>
              <a:rPr lang="es-ES" sz="6000" b="1" dirty="0"/>
              <a:t>derecho de superficie.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ES" sz="6000" dirty="0"/>
              <a:t>Serán las cooperativas y fundaciones las que proponen los proyectos</a:t>
            </a:r>
          </a:p>
          <a:p>
            <a:pPr>
              <a:buFont typeface="Wingdings" panose="05000000000000000000" pitchFamily="2" charset="2"/>
              <a:buChar char="Ø"/>
            </a:pPr>
            <a:endParaRPr lang="es-ES" sz="60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s-ES" sz="6000" dirty="0"/>
              <a:t>Se garantiza la concurrencia pública pero no a través de la LCSP.</a:t>
            </a:r>
          </a:p>
          <a:p>
            <a:pPr>
              <a:buFont typeface="Wingdings" panose="05000000000000000000" pitchFamily="2" charset="2"/>
              <a:buChar char="Ø"/>
            </a:pPr>
            <a:endParaRPr lang="es-ES" sz="60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s-ES" sz="6000" dirty="0"/>
              <a:t>Criterios públicos marcados en el convenio garantizan el cumplimiento de los principios de  la LCSP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s-ES" sz="6000" dirty="0"/>
              <a:t>Capacidad técnica y económica para garantizar la ejecución de la obra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s-ES" sz="6000" dirty="0"/>
              <a:t>Celeridad e industrialización en la construcción o rehabilitación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s-ES" sz="6000" dirty="0"/>
              <a:t>Precios protegidos de alquiler y de cuotas de cesión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s-ES" sz="6000" dirty="0"/>
              <a:t>Evitar la concentración de proyectos en pocos promotores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s-ES" sz="6000" dirty="0"/>
              <a:t>Criterios ecológicos y de eficiencia energético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s-ES" sz="6000" dirty="0"/>
              <a:t>Incentiva los proyectos comunitarios con el barrio.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s-ES" sz="6000" dirty="0"/>
              <a:t>El Ayuntamiento se reserva el veto a las propuestas (incluso la capacidad de retirar suelos o  edificios del convenio)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s-ES" sz="6000" dirty="0"/>
          </a:p>
          <a:p>
            <a:pPr>
              <a:buFont typeface="Wingdings" panose="05000000000000000000" pitchFamily="2" charset="2"/>
              <a:buChar char="Ø"/>
            </a:pPr>
            <a:r>
              <a:rPr lang="es-ES" sz="6000" dirty="0"/>
              <a:t>La selección de los inquilinos es: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s-ES" sz="6000" dirty="0"/>
              <a:t>En caso de viviendas de alquiler seleccionará el Ayuntamiento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s-ES" sz="6000" dirty="0"/>
              <a:t>En el caso de cesión de uso seleccionará las cooperativas</a:t>
            </a:r>
          </a:p>
          <a:p>
            <a:endParaRPr lang="es-ES" dirty="0"/>
          </a:p>
        </p:txBody>
      </p:sp>
      <p:sp>
        <p:nvSpPr>
          <p:cNvPr id="14" name="Título 12">
            <a:extLst>
              <a:ext uri="{FF2B5EF4-FFF2-40B4-BE49-F238E27FC236}">
                <a16:creationId xmlns:a16="http://schemas.microsoft.com/office/drawing/2014/main" id="{FA7850AE-A631-48E3-83A5-DCA23E1EFB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br>
              <a:rPr lang="es-ES" sz="2800" b="1" spc="-5" dirty="0">
                <a:solidFill>
                  <a:srgbClr val="C63A51"/>
                </a:solidFill>
                <a:latin typeface="Arial"/>
                <a:cs typeface="Arial"/>
              </a:rPr>
            </a:br>
            <a:r>
              <a:rPr lang="es-ES" sz="2800" b="1" spc="-5" dirty="0">
                <a:latin typeface="Arial"/>
                <a:cs typeface="Arial"/>
              </a:rPr>
              <a:t>2.2.2</a:t>
            </a:r>
            <a:r>
              <a:rPr lang="es-ES" sz="2800" b="1" spc="-15" dirty="0">
                <a:latin typeface="Arial"/>
                <a:cs typeface="Arial"/>
              </a:rPr>
              <a:t> </a:t>
            </a:r>
            <a:r>
              <a:rPr lang="es-ES" sz="2800" b="1" spc="-5" dirty="0">
                <a:latin typeface="Arial"/>
                <a:cs typeface="Arial"/>
              </a:rPr>
              <a:t>Promoción</a:t>
            </a:r>
            <a:r>
              <a:rPr lang="es-ES" sz="2800" b="1" spc="5" dirty="0">
                <a:latin typeface="Arial"/>
                <a:cs typeface="Arial"/>
              </a:rPr>
              <a:t> </a:t>
            </a:r>
            <a:r>
              <a:rPr lang="es-ES" sz="2800" b="1" spc="-5" dirty="0">
                <a:latin typeface="Arial"/>
                <a:cs typeface="Arial"/>
              </a:rPr>
              <a:t>delegada</a:t>
            </a:r>
            <a:br>
              <a:rPr lang="es-ES" sz="2800" dirty="0">
                <a:solidFill>
                  <a:srgbClr val="C63A51"/>
                </a:solidFill>
                <a:latin typeface="Arial"/>
                <a:cs typeface="Arial"/>
              </a:rPr>
            </a:br>
            <a:endParaRPr lang="es-ES" sz="2800" dirty="0">
              <a:solidFill>
                <a:srgbClr val="C63A51"/>
              </a:solidFill>
            </a:endParaRPr>
          </a:p>
        </p:txBody>
      </p:sp>
      <p:sp>
        <p:nvSpPr>
          <p:cNvPr id="15" name="object 3">
            <a:extLst>
              <a:ext uri="{FF2B5EF4-FFF2-40B4-BE49-F238E27FC236}">
                <a16:creationId xmlns:a16="http://schemas.microsoft.com/office/drawing/2014/main" id="{B53D04C8-9EAA-440D-936C-543C01DF7A31}"/>
              </a:ext>
            </a:extLst>
          </p:cNvPr>
          <p:cNvSpPr txBox="1">
            <a:spLocks/>
          </p:cNvSpPr>
          <p:nvPr/>
        </p:nvSpPr>
        <p:spPr>
          <a:xfrm>
            <a:off x="896256" y="1690016"/>
            <a:ext cx="1567180" cy="382797"/>
          </a:xfrm>
          <a:prstGeom prst="rect">
            <a:avLst/>
          </a:prstGeom>
        </p:spPr>
        <p:txBody>
          <a:bodyPr vert="horz" wrap="square" lIns="0" tIns="13335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es-ES" sz="2400" b="1" spc="-10" dirty="0">
                <a:latin typeface="Calibri"/>
                <a:cs typeface="Calibri"/>
              </a:rPr>
              <a:t>¿CÓMO?</a:t>
            </a:r>
            <a:endParaRPr lang="es-ES" sz="2400" b="1" dirty="0">
              <a:latin typeface="Calibri"/>
              <a:cs typeface="Calibri"/>
            </a:endParaRPr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50C63949-C8AD-49EA-A63F-6094E713C041}"/>
              </a:ext>
            </a:extLst>
          </p:cNvPr>
          <p:cNvSpPr/>
          <p:nvPr/>
        </p:nvSpPr>
        <p:spPr>
          <a:xfrm>
            <a:off x="10277475" y="5836381"/>
            <a:ext cx="1273415" cy="472285"/>
          </a:xfrm>
          <a:prstGeom prst="rect">
            <a:avLst/>
          </a:prstGeom>
          <a:blipFill dpi="0" rotWithShape="1">
            <a:blip r:embed="rId2">
              <a:alphaModFix amt="35000"/>
            </a:blip>
            <a:srcRect/>
            <a:stretch>
              <a:fillRect l="-7826" t="-60103" r="-12732" b="-1838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8887535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A65C1807-E77F-4B12-AE90-A54A8AC9E16F}"/>
              </a:ext>
            </a:extLst>
          </p:cNvPr>
          <p:cNvCxnSpPr>
            <a:cxnSpLocks/>
          </p:cNvCxnSpPr>
          <p:nvPr/>
        </p:nvCxnSpPr>
        <p:spPr>
          <a:xfrm>
            <a:off x="896256" y="1553029"/>
            <a:ext cx="11295744" cy="0"/>
          </a:xfrm>
          <a:prstGeom prst="line">
            <a:avLst/>
          </a:prstGeom>
          <a:ln w="44450" cmpd="sng">
            <a:solidFill>
              <a:srgbClr val="C6290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Marcador de contenido 2">
            <a:extLst>
              <a:ext uri="{FF2B5EF4-FFF2-40B4-BE49-F238E27FC236}">
                <a16:creationId xmlns:a16="http://schemas.microsoft.com/office/drawing/2014/main" id="{9B5CFE4F-BC11-44AA-AEC1-AAB270F6A1D3}"/>
              </a:ext>
            </a:extLst>
          </p:cNvPr>
          <p:cNvSpPr txBox="1">
            <a:spLocks/>
          </p:cNvSpPr>
          <p:nvPr/>
        </p:nvSpPr>
        <p:spPr>
          <a:xfrm>
            <a:off x="6720968" y="3087228"/>
            <a:ext cx="3825240" cy="13255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s-ES" sz="3100" dirty="0"/>
          </a:p>
        </p:txBody>
      </p:sp>
      <p:sp>
        <p:nvSpPr>
          <p:cNvPr id="18" name="Marcador de contenido 17">
            <a:extLst>
              <a:ext uri="{FF2B5EF4-FFF2-40B4-BE49-F238E27FC236}">
                <a16:creationId xmlns:a16="http://schemas.microsoft.com/office/drawing/2014/main" id="{5E2E217F-4D8F-40DB-B9D4-1A773FA5E6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71699"/>
            <a:ext cx="10515600" cy="4005263"/>
          </a:xfrm>
        </p:spPr>
        <p:txBody>
          <a:bodyPr>
            <a:normAutofit lnSpcReduction="10000"/>
          </a:bodyPr>
          <a:lstStyle/>
          <a:p>
            <a:pPr marL="184785" marR="473075" indent="-172720">
              <a:lnSpc>
                <a:spcPct val="80000"/>
              </a:lnSpc>
              <a:spcBef>
                <a:spcPts val="530"/>
              </a:spcBef>
              <a:buFont typeface="Wingdings"/>
              <a:buChar char=""/>
              <a:tabLst>
                <a:tab pos="299720" algn="l"/>
              </a:tabLst>
            </a:pPr>
            <a:endParaRPr lang="es-ES" sz="1800" dirty="0">
              <a:latin typeface="Calibri"/>
              <a:cs typeface="Calibri"/>
            </a:endParaRPr>
          </a:p>
          <a:p>
            <a:pPr marL="184785" marR="473075" indent="-172720">
              <a:lnSpc>
                <a:spcPct val="80000"/>
              </a:lnSpc>
              <a:spcBef>
                <a:spcPts val="530"/>
              </a:spcBef>
              <a:buFont typeface="Wingdings"/>
              <a:buChar char=""/>
              <a:tabLst>
                <a:tab pos="299720" algn="l"/>
              </a:tabLst>
            </a:pPr>
            <a:r>
              <a:rPr lang="es-ES" sz="1800" dirty="0">
                <a:latin typeface="Calibri"/>
                <a:cs typeface="Calibri"/>
              </a:rPr>
              <a:t>A </a:t>
            </a:r>
            <a:r>
              <a:rPr lang="es-ES" sz="1800" spc="-15" dirty="0">
                <a:latin typeface="Calibri"/>
                <a:cs typeface="Calibri"/>
              </a:rPr>
              <a:t>través </a:t>
            </a:r>
            <a:r>
              <a:rPr lang="es-ES" sz="1800" dirty="0">
                <a:latin typeface="Calibri"/>
                <a:cs typeface="Calibri"/>
              </a:rPr>
              <a:t>de un </a:t>
            </a:r>
            <a:r>
              <a:rPr lang="es-ES" sz="1800" b="1" spc="-10" dirty="0">
                <a:latin typeface="Calibri"/>
                <a:cs typeface="Calibri"/>
              </a:rPr>
              <a:t>convenio </a:t>
            </a:r>
            <a:r>
              <a:rPr lang="es-ES" sz="1800" b="1" spc="-5" dirty="0">
                <a:latin typeface="Calibri"/>
                <a:cs typeface="Calibri"/>
              </a:rPr>
              <a:t>con </a:t>
            </a:r>
            <a:r>
              <a:rPr lang="es-ES" sz="1800" b="1" dirty="0">
                <a:latin typeface="Calibri"/>
                <a:cs typeface="Calibri"/>
              </a:rPr>
              <a:t>una </a:t>
            </a:r>
            <a:r>
              <a:rPr lang="es-ES" sz="1800" b="1" spc="-5" dirty="0">
                <a:latin typeface="Calibri"/>
                <a:cs typeface="Calibri"/>
              </a:rPr>
              <a:t>duración </a:t>
            </a:r>
            <a:r>
              <a:rPr lang="es-ES" sz="1800" b="1" dirty="0">
                <a:latin typeface="Calibri"/>
                <a:cs typeface="Calibri"/>
              </a:rPr>
              <a:t>de 10 años </a:t>
            </a:r>
            <a:r>
              <a:rPr lang="es-ES" sz="1800" spc="-10" dirty="0">
                <a:latin typeface="Calibri"/>
                <a:cs typeface="Calibri"/>
              </a:rPr>
              <a:t>entre </a:t>
            </a:r>
            <a:r>
              <a:rPr lang="es-ES" sz="1800" dirty="0">
                <a:latin typeface="Calibri"/>
                <a:cs typeface="Calibri"/>
              </a:rPr>
              <a:t>el </a:t>
            </a:r>
            <a:r>
              <a:rPr lang="es-ES" sz="1800" spc="5" dirty="0">
                <a:latin typeface="Calibri"/>
                <a:cs typeface="Calibri"/>
              </a:rPr>
              <a:t> </a:t>
            </a:r>
            <a:r>
              <a:rPr lang="es-ES" sz="1800" spc="-10" dirty="0">
                <a:latin typeface="Calibri"/>
                <a:cs typeface="Calibri"/>
              </a:rPr>
              <a:t>Ayuntamiento</a:t>
            </a:r>
            <a:r>
              <a:rPr lang="es-ES" sz="1800" spc="-20" dirty="0">
                <a:latin typeface="Calibri"/>
                <a:cs typeface="Calibri"/>
              </a:rPr>
              <a:t> </a:t>
            </a:r>
            <a:r>
              <a:rPr lang="es-ES" sz="1800" dirty="0">
                <a:latin typeface="Calibri"/>
                <a:cs typeface="Calibri"/>
              </a:rPr>
              <a:t>de</a:t>
            </a:r>
            <a:r>
              <a:rPr lang="es-ES" sz="1800" spc="15" dirty="0">
                <a:latin typeface="Calibri"/>
                <a:cs typeface="Calibri"/>
              </a:rPr>
              <a:t> </a:t>
            </a:r>
            <a:r>
              <a:rPr lang="es-ES" sz="1800" spc="-5" dirty="0">
                <a:latin typeface="Calibri"/>
                <a:cs typeface="Calibri"/>
              </a:rPr>
              <a:t>Barcelona </a:t>
            </a:r>
            <a:r>
              <a:rPr lang="es-ES" sz="1800" dirty="0">
                <a:latin typeface="Calibri"/>
                <a:cs typeface="Calibri"/>
              </a:rPr>
              <a:t>y </a:t>
            </a:r>
            <a:r>
              <a:rPr lang="es-ES" sz="1800" spc="-5" dirty="0">
                <a:latin typeface="Calibri"/>
                <a:cs typeface="Calibri"/>
              </a:rPr>
              <a:t>las</a:t>
            </a:r>
            <a:r>
              <a:rPr lang="es-ES" sz="1800" dirty="0">
                <a:latin typeface="Calibri"/>
                <a:cs typeface="Calibri"/>
              </a:rPr>
              <a:t> </a:t>
            </a:r>
            <a:r>
              <a:rPr lang="es-ES" sz="1800" spc="-10" dirty="0">
                <a:latin typeface="Calibri"/>
                <a:cs typeface="Calibri"/>
              </a:rPr>
              <a:t>cuatro</a:t>
            </a:r>
            <a:r>
              <a:rPr lang="es-ES" sz="1800" spc="10" dirty="0">
                <a:latin typeface="Calibri"/>
                <a:cs typeface="Calibri"/>
              </a:rPr>
              <a:t> </a:t>
            </a:r>
            <a:r>
              <a:rPr lang="es-ES" sz="1800" spc="-5" dirty="0">
                <a:latin typeface="Calibri"/>
                <a:cs typeface="Calibri"/>
              </a:rPr>
              <a:t>entidades</a:t>
            </a:r>
            <a:r>
              <a:rPr lang="es-ES" sz="1800" spc="5" dirty="0">
                <a:latin typeface="Calibri"/>
                <a:cs typeface="Calibri"/>
              </a:rPr>
              <a:t> </a:t>
            </a:r>
            <a:r>
              <a:rPr lang="es-ES" sz="1800" spc="-5" dirty="0">
                <a:latin typeface="Calibri"/>
                <a:cs typeface="Calibri"/>
              </a:rPr>
              <a:t>mencionadas</a:t>
            </a:r>
            <a:endParaRPr lang="es-ES" sz="18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0"/>
              </a:spcBef>
              <a:buFont typeface="Wingdings"/>
              <a:buChar char=""/>
            </a:pPr>
            <a:endParaRPr lang="es-ES" sz="1800" dirty="0">
              <a:latin typeface="Calibri"/>
              <a:cs typeface="Calibri"/>
            </a:endParaRPr>
          </a:p>
          <a:p>
            <a:pPr marL="184785" marR="5080" indent="-172720">
              <a:lnSpc>
                <a:spcPct val="80000"/>
              </a:lnSpc>
              <a:buFont typeface="Wingdings"/>
              <a:buChar char=""/>
              <a:tabLst>
                <a:tab pos="246379" algn="l"/>
              </a:tabLst>
            </a:pPr>
            <a:r>
              <a:rPr lang="es-ES" sz="1800" spc="-5" dirty="0">
                <a:latin typeface="Calibri"/>
                <a:cs typeface="Calibri"/>
              </a:rPr>
              <a:t>El</a:t>
            </a:r>
            <a:r>
              <a:rPr lang="es-ES" sz="1800" dirty="0">
                <a:latin typeface="Calibri"/>
                <a:cs typeface="Calibri"/>
              </a:rPr>
              <a:t> </a:t>
            </a:r>
            <a:r>
              <a:rPr lang="es-ES" sz="1800" spc="-10" dirty="0">
                <a:latin typeface="Calibri"/>
                <a:cs typeface="Calibri"/>
              </a:rPr>
              <a:t>Ayuntamiento</a:t>
            </a:r>
            <a:r>
              <a:rPr lang="es-ES" sz="1800" spc="-15" dirty="0">
                <a:latin typeface="Calibri"/>
                <a:cs typeface="Calibri"/>
              </a:rPr>
              <a:t> </a:t>
            </a:r>
            <a:r>
              <a:rPr lang="es-ES" sz="1800" spc="-10" dirty="0">
                <a:latin typeface="Calibri"/>
                <a:cs typeface="Calibri"/>
              </a:rPr>
              <a:t>cederá</a:t>
            </a:r>
            <a:r>
              <a:rPr lang="es-ES" sz="1800" spc="40" dirty="0">
                <a:latin typeface="Calibri"/>
                <a:cs typeface="Calibri"/>
              </a:rPr>
              <a:t> </a:t>
            </a:r>
            <a:r>
              <a:rPr lang="es-ES" sz="1800" spc="-5" dirty="0">
                <a:latin typeface="Calibri"/>
                <a:cs typeface="Calibri"/>
              </a:rPr>
              <a:t>solares</a:t>
            </a:r>
            <a:r>
              <a:rPr lang="es-ES" sz="1800" spc="10" dirty="0">
                <a:latin typeface="Calibri"/>
                <a:cs typeface="Calibri"/>
              </a:rPr>
              <a:t> </a:t>
            </a:r>
            <a:r>
              <a:rPr lang="es-ES" sz="1800" dirty="0">
                <a:latin typeface="Calibri"/>
                <a:cs typeface="Calibri"/>
              </a:rPr>
              <a:t>y</a:t>
            </a:r>
            <a:r>
              <a:rPr lang="es-ES" sz="1800" spc="-5" dirty="0">
                <a:latin typeface="Calibri"/>
                <a:cs typeface="Calibri"/>
              </a:rPr>
              <a:t> edificios</a:t>
            </a:r>
            <a:r>
              <a:rPr lang="es-ES" sz="1800" spc="15" dirty="0">
                <a:latin typeface="Calibri"/>
                <a:cs typeface="Calibri"/>
              </a:rPr>
              <a:t> </a:t>
            </a:r>
            <a:r>
              <a:rPr lang="es-ES" sz="1800" dirty="0">
                <a:latin typeface="Calibri"/>
                <a:cs typeface="Calibri"/>
              </a:rPr>
              <a:t>en</a:t>
            </a:r>
            <a:r>
              <a:rPr lang="es-ES" sz="1800" spc="10" dirty="0">
                <a:latin typeface="Calibri"/>
                <a:cs typeface="Calibri"/>
              </a:rPr>
              <a:t> </a:t>
            </a:r>
            <a:r>
              <a:rPr lang="es-ES" sz="1800" spc="-5" dirty="0">
                <a:latin typeface="Calibri"/>
                <a:cs typeface="Calibri"/>
              </a:rPr>
              <a:t>derecho</a:t>
            </a:r>
            <a:r>
              <a:rPr lang="es-ES" sz="1800" spc="10" dirty="0">
                <a:latin typeface="Calibri"/>
                <a:cs typeface="Calibri"/>
              </a:rPr>
              <a:t> </a:t>
            </a:r>
            <a:r>
              <a:rPr lang="es-ES" sz="1800" dirty="0">
                <a:latin typeface="Calibri"/>
                <a:cs typeface="Calibri"/>
              </a:rPr>
              <a:t>de</a:t>
            </a:r>
            <a:r>
              <a:rPr lang="es-ES" sz="1800" spc="5" dirty="0">
                <a:latin typeface="Calibri"/>
                <a:cs typeface="Calibri"/>
              </a:rPr>
              <a:t> </a:t>
            </a:r>
            <a:r>
              <a:rPr lang="es-ES" sz="1800" spc="-5" dirty="0">
                <a:latin typeface="Calibri"/>
                <a:cs typeface="Calibri"/>
              </a:rPr>
              <a:t>superficie </a:t>
            </a:r>
            <a:r>
              <a:rPr lang="es-ES" sz="1800" spc="-395" dirty="0">
                <a:latin typeface="Calibri"/>
                <a:cs typeface="Calibri"/>
              </a:rPr>
              <a:t> </a:t>
            </a:r>
            <a:r>
              <a:rPr lang="es-ES" sz="1800" spc="-15" dirty="0">
                <a:latin typeface="Calibri"/>
                <a:cs typeface="Calibri"/>
              </a:rPr>
              <a:t>durante</a:t>
            </a:r>
            <a:r>
              <a:rPr lang="es-ES" sz="1800" spc="10" dirty="0">
                <a:latin typeface="Calibri"/>
                <a:cs typeface="Calibri"/>
              </a:rPr>
              <a:t> </a:t>
            </a:r>
            <a:r>
              <a:rPr lang="es-ES" sz="1800" dirty="0">
                <a:latin typeface="Calibri"/>
                <a:cs typeface="Calibri"/>
              </a:rPr>
              <a:t>un </a:t>
            </a:r>
            <a:r>
              <a:rPr lang="es-ES" sz="1800" b="1" dirty="0">
                <a:latin typeface="Calibri"/>
                <a:cs typeface="Calibri"/>
              </a:rPr>
              <a:t>periodo</a:t>
            </a:r>
            <a:r>
              <a:rPr lang="es-ES" sz="1800" b="1" spc="-45" dirty="0">
                <a:latin typeface="Calibri"/>
                <a:cs typeface="Calibri"/>
              </a:rPr>
              <a:t> </a:t>
            </a:r>
            <a:r>
              <a:rPr lang="es-ES" sz="1800" b="1" dirty="0">
                <a:latin typeface="Calibri"/>
                <a:cs typeface="Calibri"/>
              </a:rPr>
              <a:t>de</a:t>
            </a:r>
            <a:r>
              <a:rPr lang="es-ES" sz="1800" b="1" spc="-5" dirty="0">
                <a:latin typeface="Calibri"/>
                <a:cs typeface="Calibri"/>
              </a:rPr>
              <a:t> </a:t>
            </a:r>
            <a:r>
              <a:rPr lang="es-ES" sz="1800" b="1" dirty="0">
                <a:latin typeface="Calibri"/>
                <a:cs typeface="Calibri"/>
              </a:rPr>
              <a:t>99 años</a:t>
            </a:r>
            <a:endParaRPr lang="es-ES" sz="18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5"/>
              </a:spcBef>
              <a:buFont typeface="Wingdings"/>
              <a:buChar char=""/>
            </a:pPr>
            <a:endParaRPr lang="es-ES" sz="1800" dirty="0">
              <a:latin typeface="Calibri"/>
              <a:cs typeface="Calibri"/>
            </a:endParaRPr>
          </a:p>
          <a:p>
            <a:pPr marL="245745" indent="-233679">
              <a:lnSpc>
                <a:spcPct val="100000"/>
              </a:lnSpc>
              <a:buFont typeface="Wingdings"/>
              <a:buChar char=""/>
              <a:tabLst>
                <a:tab pos="246379" algn="l"/>
              </a:tabLst>
            </a:pPr>
            <a:r>
              <a:rPr lang="es-ES" sz="1800" spc="-5" dirty="0">
                <a:latin typeface="Calibri"/>
                <a:cs typeface="Calibri"/>
              </a:rPr>
              <a:t>Los</a:t>
            </a:r>
            <a:r>
              <a:rPr lang="es-ES" sz="1800" spc="15" dirty="0">
                <a:latin typeface="Calibri"/>
                <a:cs typeface="Calibri"/>
              </a:rPr>
              <a:t> </a:t>
            </a:r>
            <a:r>
              <a:rPr lang="es-ES" sz="1800" spc="-10" dirty="0">
                <a:latin typeface="Calibri"/>
                <a:cs typeface="Calibri"/>
              </a:rPr>
              <a:t>solares </a:t>
            </a:r>
            <a:r>
              <a:rPr lang="es-ES" sz="1800" dirty="0">
                <a:latin typeface="Calibri"/>
                <a:cs typeface="Calibri"/>
              </a:rPr>
              <a:t>y </a:t>
            </a:r>
            <a:r>
              <a:rPr lang="es-ES" sz="1800" spc="-5" dirty="0">
                <a:latin typeface="Calibri"/>
                <a:cs typeface="Calibri"/>
              </a:rPr>
              <a:t>edificios</a:t>
            </a:r>
            <a:r>
              <a:rPr lang="es-ES" sz="1800" spc="30" dirty="0">
                <a:latin typeface="Calibri"/>
                <a:cs typeface="Calibri"/>
              </a:rPr>
              <a:t> </a:t>
            </a:r>
            <a:r>
              <a:rPr lang="es-ES" sz="1800" dirty="0">
                <a:latin typeface="Calibri"/>
                <a:cs typeface="Calibri"/>
              </a:rPr>
              <a:t>a </a:t>
            </a:r>
            <a:r>
              <a:rPr lang="es-ES" sz="1800" spc="-10" dirty="0">
                <a:latin typeface="Calibri"/>
                <a:cs typeface="Calibri"/>
              </a:rPr>
              <a:t>rehabilitar</a:t>
            </a:r>
            <a:r>
              <a:rPr lang="es-ES" sz="1800" spc="20" dirty="0">
                <a:latin typeface="Calibri"/>
                <a:cs typeface="Calibri"/>
              </a:rPr>
              <a:t> </a:t>
            </a:r>
            <a:r>
              <a:rPr lang="es-ES" sz="1800" spc="-10" dirty="0">
                <a:latin typeface="Calibri"/>
                <a:cs typeface="Calibri"/>
              </a:rPr>
              <a:t>serán</a:t>
            </a:r>
            <a:r>
              <a:rPr lang="es-ES" sz="1800" spc="10" dirty="0">
                <a:latin typeface="Calibri"/>
                <a:cs typeface="Calibri"/>
              </a:rPr>
              <a:t> </a:t>
            </a:r>
            <a:r>
              <a:rPr lang="es-ES" sz="1800" spc="-5" dirty="0">
                <a:latin typeface="Calibri"/>
                <a:cs typeface="Calibri"/>
              </a:rPr>
              <a:t>cedidos</a:t>
            </a:r>
            <a:r>
              <a:rPr lang="es-ES" sz="1800" spc="5" dirty="0">
                <a:latin typeface="Calibri"/>
                <a:cs typeface="Calibri"/>
              </a:rPr>
              <a:t> </a:t>
            </a:r>
            <a:r>
              <a:rPr lang="es-ES" sz="1800" b="1" dirty="0">
                <a:latin typeface="Calibri"/>
                <a:cs typeface="Calibri"/>
              </a:rPr>
              <a:t>por</a:t>
            </a:r>
            <a:r>
              <a:rPr lang="es-ES" sz="1800" b="1" spc="-20" dirty="0">
                <a:latin typeface="Calibri"/>
                <a:cs typeface="Calibri"/>
              </a:rPr>
              <a:t> </a:t>
            </a:r>
            <a:r>
              <a:rPr lang="es-ES" sz="1800" b="1" spc="-5" dirty="0">
                <a:latin typeface="Calibri"/>
                <a:cs typeface="Calibri"/>
              </a:rPr>
              <a:t>fases.</a:t>
            </a:r>
            <a:endParaRPr lang="es-ES" sz="18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0"/>
              </a:spcBef>
              <a:buFont typeface="Wingdings"/>
              <a:buChar char=""/>
            </a:pPr>
            <a:endParaRPr lang="es-ES" sz="1800" dirty="0">
              <a:latin typeface="Calibri"/>
              <a:cs typeface="Calibri"/>
            </a:endParaRPr>
          </a:p>
          <a:p>
            <a:pPr marL="537845" lvl="1" indent="-182880">
              <a:lnSpc>
                <a:spcPts val="2150"/>
              </a:lnSpc>
              <a:spcBef>
                <a:spcPts val="5"/>
              </a:spcBef>
              <a:buSzPct val="94444"/>
              <a:buFont typeface="Wingdings"/>
              <a:buChar char=""/>
              <a:tabLst>
                <a:tab pos="538480" algn="l"/>
              </a:tabLst>
            </a:pPr>
            <a:r>
              <a:rPr lang="es-ES" sz="1800" spc="-5" dirty="0">
                <a:latin typeface="Calibri"/>
                <a:cs typeface="Calibri"/>
              </a:rPr>
              <a:t>La</a:t>
            </a:r>
            <a:r>
              <a:rPr lang="es-ES" sz="1800" spc="5" dirty="0">
                <a:latin typeface="Calibri"/>
                <a:cs typeface="Calibri"/>
              </a:rPr>
              <a:t> </a:t>
            </a:r>
            <a:r>
              <a:rPr lang="es-ES" sz="1800" spc="-5" dirty="0">
                <a:latin typeface="Calibri"/>
                <a:cs typeface="Calibri"/>
              </a:rPr>
              <a:t>primer</a:t>
            </a:r>
            <a:r>
              <a:rPr lang="es-ES" sz="1800" dirty="0">
                <a:latin typeface="Calibri"/>
                <a:cs typeface="Calibri"/>
              </a:rPr>
              <a:t> </a:t>
            </a:r>
            <a:r>
              <a:rPr lang="es-ES" sz="1800" spc="-10" dirty="0">
                <a:latin typeface="Calibri"/>
                <a:cs typeface="Calibri"/>
              </a:rPr>
              <a:t>fase</a:t>
            </a:r>
            <a:r>
              <a:rPr lang="es-ES" sz="1800" spc="-15" dirty="0">
                <a:latin typeface="Calibri"/>
                <a:cs typeface="Calibri"/>
              </a:rPr>
              <a:t> </a:t>
            </a:r>
            <a:r>
              <a:rPr lang="es-ES" sz="1800" spc="-10" dirty="0">
                <a:latin typeface="Calibri"/>
                <a:cs typeface="Calibri"/>
              </a:rPr>
              <a:t>cederá</a:t>
            </a:r>
            <a:r>
              <a:rPr lang="es-ES" sz="1800" spc="5" dirty="0">
                <a:latin typeface="Calibri"/>
                <a:cs typeface="Calibri"/>
              </a:rPr>
              <a:t> </a:t>
            </a:r>
            <a:r>
              <a:rPr lang="es-ES" sz="1800" dirty="0">
                <a:latin typeface="Calibri"/>
                <a:cs typeface="Calibri"/>
              </a:rPr>
              <a:t>262</a:t>
            </a:r>
            <a:r>
              <a:rPr lang="es-ES" sz="1800" spc="10" dirty="0">
                <a:latin typeface="Calibri"/>
                <a:cs typeface="Calibri"/>
              </a:rPr>
              <a:t> </a:t>
            </a:r>
            <a:r>
              <a:rPr lang="es-ES" sz="1800" spc="-5" dirty="0">
                <a:latin typeface="Calibri"/>
                <a:cs typeface="Calibri"/>
              </a:rPr>
              <a:t>viviendas</a:t>
            </a:r>
            <a:endParaRPr lang="es-ES" sz="1800" dirty="0">
              <a:latin typeface="Calibri"/>
              <a:cs typeface="Calibri"/>
            </a:endParaRPr>
          </a:p>
          <a:p>
            <a:pPr marL="880744" lvl="2" indent="-182880">
              <a:lnSpc>
                <a:spcPts val="2130"/>
              </a:lnSpc>
              <a:buSzPct val="94444"/>
              <a:buFont typeface="Wingdings"/>
              <a:buChar char=""/>
              <a:tabLst>
                <a:tab pos="881380" algn="l"/>
              </a:tabLst>
            </a:pPr>
            <a:r>
              <a:rPr lang="es-ES" sz="1800" dirty="0">
                <a:latin typeface="Calibri"/>
                <a:cs typeface="Calibri"/>
              </a:rPr>
              <a:t>133</a:t>
            </a:r>
            <a:r>
              <a:rPr lang="es-ES" sz="1800" spc="-5" dirty="0">
                <a:latin typeface="Calibri"/>
                <a:cs typeface="Calibri"/>
              </a:rPr>
              <a:t> </a:t>
            </a:r>
            <a:r>
              <a:rPr lang="es-ES" sz="1800" spc="-15" dirty="0">
                <a:latin typeface="Calibri"/>
                <a:cs typeface="Calibri"/>
              </a:rPr>
              <a:t>cooperativas</a:t>
            </a:r>
            <a:r>
              <a:rPr lang="es-ES" sz="1800" spc="-5" dirty="0">
                <a:latin typeface="Calibri"/>
                <a:cs typeface="Calibri"/>
              </a:rPr>
              <a:t> </a:t>
            </a:r>
            <a:r>
              <a:rPr lang="es-ES" sz="1800" dirty="0">
                <a:latin typeface="Calibri"/>
                <a:cs typeface="Calibri"/>
              </a:rPr>
              <a:t>en</a:t>
            </a:r>
            <a:r>
              <a:rPr lang="es-ES" sz="1800" spc="10" dirty="0">
                <a:latin typeface="Calibri"/>
                <a:cs typeface="Calibri"/>
              </a:rPr>
              <a:t> </a:t>
            </a:r>
            <a:r>
              <a:rPr lang="es-ES" sz="1800" spc="-5" dirty="0">
                <a:latin typeface="Calibri"/>
                <a:cs typeface="Calibri"/>
              </a:rPr>
              <a:t>cesión</a:t>
            </a:r>
            <a:r>
              <a:rPr lang="es-ES" sz="1800" spc="5" dirty="0">
                <a:latin typeface="Calibri"/>
                <a:cs typeface="Calibri"/>
              </a:rPr>
              <a:t> </a:t>
            </a:r>
            <a:r>
              <a:rPr lang="es-ES" sz="1800" dirty="0">
                <a:latin typeface="Calibri"/>
                <a:cs typeface="Calibri"/>
              </a:rPr>
              <a:t>de</a:t>
            </a:r>
            <a:r>
              <a:rPr lang="es-ES" sz="1800" spc="-5" dirty="0">
                <a:latin typeface="Calibri"/>
                <a:cs typeface="Calibri"/>
              </a:rPr>
              <a:t> </a:t>
            </a:r>
            <a:r>
              <a:rPr lang="es-ES" sz="1800" dirty="0">
                <a:latin typeface="Calibri"/>
                <a:cs typeface="Calibri"/>
              </a:rPr>
              <a:t>uso</a:t>
            </a:r>
          </a:p>
          <a:p>
            <a:pPr marL="880744" lvl="2" indent="-182880">
              <a:lnSpc>
                <a:spcPts val="2140"/>
              </a:lnSpc>
              <a:buSzPct val="94444"/>
              <a:buFont typeface="Wingdings"/>
              <a:buChar char=""/>
              <a:tabLst>
                <a:tab pos="881380" algn="l"/>
              </a:tabLst>
            </a:pPr>
            <a:r>
              <a:rPr lang="es-ES" sz="1800" dirty="0">
                <a:latin typeface="Calibri"/>
                <a:cs typeface="Calibri"/>
              </a:rPr>
              <a:t>129</a:t>
            </a:r>
            <a:r>
              <a:rPr lang="es-ES" sz="1800" spc="-10" dirty="0">
                <a:latin typeface="Calibri"/>
                <a:cs typeface="Calibri"/>
              </a:rPr>
              <a:t> </a:t>
            </a:r>
            <a:r>
              <a:rPr lang="es-ES" sz="1800" dirty="0">
                <a:latin typeface="Calibri"/>
                <a:cs typeface="Calibri"/>
              </a:rPr>
              <a:t>en</a:t>
            </a:r>
            <a:r>
              <a:rPr lang="es-ES" sz="1800" spc="5" dirty="0">
                <a:latin typeface="Calibri"/>
                <a:cs typeface="Calibri"/>
              </a:rPr>
              <a:t> </a:t>
            </a:r>
            <a:r>
              <a:rPr lang="es-ES" sz="1800" spc="-5" dirty="0">
                <a:latin typeface="Calibri"/>
                <a:cs typeface="Calibri"/>
              </a:rPr>
              <a:t>alquiler</a:t>
            </a:r>
            <a:r>
              <a:rPr lang="es-ES" sz="1800" spc="10" dirty="0">
                <a:latin typeface="Calibri"/>
                <a:cs typeface="Calibri"/>
              </a:rPr>
              <a:t> </a:t>
            </a:r>
            <a:r>
              <a:rPr lang="es-ES" sz="1800" spc="-5" dirty="0">
                <a:latin typeface="Calibri"/>
                <a:cs typeface="Calibri"/>
              </a:rPr>
              <a:t>asequible</a:t>
            </a:r>
            <a:endParaRPr lang="es-ES" sz="1800" dirty="0">
              <a:latin typeface="Calibri"/>
              <a:cs typeface="Calibri"/>
            </a:endParaRPr>
          </a:p>
          <a:p>
            <a:pPr lvl="2">
              <a:lnSpc>
                <a:spcPct val="100000"/>
              </a:lnSpc>
              <a:spcBef>
                <a:spcPts val="20"/>
              </a:spcBef>
              <a:buFont typeface="Wingdings"/>
              <a:buChar char=""/>
            </a:pPr>
            <a:endParaRPr lang="es-ES" sz="1800" dirty="0">
              <a:latin typeface="Calibri"/>
              <a:cs typeface="Calibri"/>
            </a:endParaRPr>
          </a:p>
          <a:p>
            <a:pPr marL="537210" lvl="1" indent="-182880">
              <a:lnSpc>
                <a:spcPts val="2140"/>
              </a:lnSpc>
              <a:spcBef>
                <a:spcPts val="5"/>
              </a:spcBef>
              <a:buSzPct val="94444"/>
              <a:buFont typeface="Wingdings"/>
              <a:buChar char=""/>
              <a:tabLst>
                <a:tab pos="537845" algn="l"/>
              </a:tabLst>
            </a:pPr>
            <a:r>
              <a:rPr lang="es-ES" sz="1800" spc="-5" dirty="0">
                <a:latin typeface="Calibri"/>
                <a:cs typeface="Calibri"/>
              </a:rPr>
              <a:t>La </a:t>
            </a:r>
            <a:r>
              <a:rPr lang="es-ES" sz="1800" dirty="0">
                <a:latin typeface="Calibri"/>
                <a:cs typeface="Calibri"/>
              </a:rPr>
              <a:t>segunda</a:t>
            </a:r>
            <a:r>
              <a:rPr lang="es-ES" sz="1800" spc="-15" dirty="0">
                <a:latin typeface="Calibri"/>
                <a:cs typeface="Calibri"/>
              </a:rPr>
              <a:t> </a:t>
            </a:r>
            <a:r>
              <a:rPr lang="es-ES" sz="1800" spc="-10" dirty="0">
                <a:latin typeface="Calibri"/>
                <a:cs typeface="Calibri"/>
              </a:rPr>
              <a:t>fase</a:t>
            </a:r>
            <a:r>
              <a:rPr lang="es-ES" sz="1800" spc="-25" dirty="0">
                <a:latin typeface="Calibri"/>
                <a:cs typeface="Calibri"/>
              </a:rPr>
              <a:t> </a:t>
            </a:r>
            <a:r>
              <a:rPr lang="es-ES" sz="1800" spc="-10" dirty="0">
                <a:latin typeface="Calibri"/>
                <a:cs typeface="Calibri"/>
              </a:rPr>
              <a:t>cederá</a:t>
            </a:r>
            <a:r>
              <a:rPr lang="es-ES" sz="1800" spc="-5" dirty="0">
                <a:latin typeface="Calibri"/>
                <a:cs typeface="Calibri"/>
              </a:rPr>
              <a:t> </a:t>
            </a:r>
            <a:r>
              <a:rPr lang="es-ES" sz="1800" dirty="0">
                <a:latin typeface="Calibri"/>
                <a:cs typeface="Calibri"/>
              </a:rPr>
              <a:t>127</a:t>
            </a:r>
          </a:p>
          <a:p>
            <a:pPr marL="880110" lvl="2" indent="-182880">
              <a:lnSpc>
                <a:spcPts val="2140"/>
              </a:lnSpc>
              <a:buSzPct val="94444"/>
              <a:buFont typeface="Wingdings"/>
              <a:buChar char=""/>
              <a:tabLst>
                <a:tab pos="880744" algn="l"/>
              </a:tabLst>
            </a:pPr>
            <a:r>
              <a:rPr lang="es-ES" sz="1800" spc="-5" dirty="0">
                <a:latin typeface="Calibri"/>
                <a:cs typeface="Calibri"/>
              </a:rPr>
              <a:t>Las</a:t>
            </a:r>
            <a:r>
              <a:rPr lang="es-ES" sz="1800" dirty="0">
                <a:latin typeface="Calibri"/>
                <a:cs typeface="Calibri"/>
              </a:rPr>
              <a:t> 127</a:t>
            </a:r>
            <a:r>
              <a:rPr lang="es-ES" sz="1800" spc="5" dirty="0">
                <a:latin typeface="Calibri"/>
                <a:cs typeface="Calibri"/>
              </a:rPr>
              <a:t> </a:t>
            </a:r>
            <a:r>
              <a:rPr lang="es-ES" sz="1800" spc="-10" dirty="0">
                <a:latin typeface="Calibri"/>
                <a:cs typeface="Calibri"/>
              </a:rPr>
              <a:t>serán </a:t>
            </a:r>
            <a:r>
              <a:rPr lang="es-ES" sz="1800" dirty="0">
                <a:latin typeface="Calibri"/>
                <a:cs typeface="Calibri"/>
              </a:rPr>
              <a:t>de</a:t>
            </a:r>
            <a:r>
              <a:rPr lang="es-ES" sz="1800" spc="10" dirty="0">
                <a:latin typeface="Calibri"/>
                <a:cs typeface="Calibri"/>
              </a:rPr>
              <a:t> </a:t>
            </a:r>
            <a:r>
              <a:rPr lang="es-ES" sz="1800" spc="-5" dirty="0">
                <a:latin typeface="Calibri"/>
                <a:cs typeface="Calibri"/>
              </a:rPr>
              <a:t>alquiler</a:t>
            </a:r>
            <a:r>
              <a:rPr lang="es-ES" sz="1800" spc="15" dirty="0">
                <a:latin typeface="Calibri"/>
                <a:cs typeface="Calibri"/>
              </a:rPr>
              <a:t> </a:t>
            </a:r>
            <a:r>
              <a:rPr lang="es-ES" sz="1800" spc="-5" dirty="0">
                <a:latin typeface="Calibri"/>
                <a:cs typeface="Calibri"/>
              </a:rPr>
              <a:t>asequible</a:t>
            </a:r>
            <a:endParaRPr lang="es-ES" sz="1800" dirty="0">
              <a:latin typeface="Calibri"/>
              <a:cs typeface="Calibri"/>
            </a:endParaRPr>
          </a:p>
          <a:p>
            <a:endParaRPr lang="es-ES" dirty="0"/>
          </a:p>
        </p:txBody>
      </p:sp>
      <p:sp>
        <p:nvSpPr>
          <p:cNvPr id="45" name="Título 12">
            <a:extLst>
              <a:ext uri="{FF2B5EF4-FFF2-40B4-BE49-F238E27FC236}">
                <a16:creationId xmlns:a16="http://schemas.microsoft.com/office/drawing/2014/main" id="{0BCE593D-7515-4A64-8972-199CA5EE90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br>
              <a:rPr lang="es-ES" sz="2800" b="1" spc="-5" dirty="0">
                <a:solidFill>
                  <a:srgbClr val="C63A51"/>
                </a:solidFill>
                <a:latin typeface="Arial"/>
                <a:cs typeface="Arial"/>
              </a:rPr>
            </a:br>
            <a:r>
              <a:rPr lang="es-ES" sz="2800" b="1" spc="-5" dirty="0">
                <a:latin typeface="Arial"/>
                <a:cs typeface="Arial"/>
              </a:rPr>
              <a:t>2.2.2</a:t>
            </a:r>
            <a:r>
              <a:rPr lang="es-ES" sz="2800" b="1" spc="-15" dirty="0">
                <a:latin typeface="Arial"/>
                <a:cs typeface="Arial"/>
              </a:rPr>
              <a:t> </a:t>
            </a:r>
            <a:r>
              <a:rPr lang="es-ES" sz="2800" b="1" spc="-5" dirty="0">
                <a:latin typeface="Arial"/>
                <a:cs typeface="Arial"/>
              </a:rPr>
              <a:t>Promoción</a:t>
            </a:r>
            <a:r>
              <a:rPr lang="es-ES" sz="2800" b="1" spc="5" dirty="0">
                <a:latin typeface="Arial"/>
                <a:cs typeface="Arial"/>
              </a:rPr>
              <a:t> </a:t>
            </a:r>
            <a:r>
              <a:rPr lang="es-ES" sz="2800" b="1" spc="-5" dirty="0">
                <a:latin typeface="Arial"/>
                <a:cs typeface="Arial"/>
              </a:rPr>
              <a:t>delegada</a:t>
            </a:r>
            <a:br>
              <a:rPr lang="es-ES" sz="2800" dirty="0">
                <a:solidFill>
                  <a:srgbClr val="C63A51"/>
                </a:solidFill>
                <a:latin typeface="Arial"/>
                <a:cs typeface="Arial"/>
              </a:rPr>
            </a:br>
            <a:endParaRPr lang="es-ES" sz="2800" dirty="0">
              <a:solidFill>
                <a:srgbClr val="C63A51"/>
              </a:solidFill>
            </a:endParaRPr>
          </a:p>
        </p:txBody>
      </p:sp>
      <p:sp>
        <p:nvSpPr>
          <p:cNvPr id="52" name="object 3">
            <a:extLst>
              <a:ext uri="{FF2B5EF4-FFF2-40B4-BE49-F238E27FC236}">
                <a16:creationId xmlns:a16="http://schemas.microsoft.com/office/drawing/2014/main" id="{B9281AD3-0EAC-45A0-A6DE-454B1C19B57E}"/>
              </a:ext>
            </a:extLst>
          </p:cNvPr>
          <p:cNvSpPr txBox="1">
            <a:spLocks/>
          </p:cNvSpPr>
          <p:nvPr/>
        </p:nvSpPr>
        <p:spPr>
          <a:xfrm>
            <a:off x="838200" y="1798192"/>
            <a:ext cx="1567180" cy="382797"/>
          </a:xfrm>
          <a:prstGeom prst="rect">
            <a:avLst/>
          </a:prstGeom>
        </p:spPr>
        <p:txBody>
          <a:bodyPr vert="horz" wrap="square" lIns="0" tIns="13335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es-ES" sz="2400" b="1" spc="-10" dirty="0">
                <a:latin typeface="Calibri"/>
                <a:cs typeface="Calibri"/>
              </a:rPr>
              <a:t>¿CUÁNDO?</a:t>
            </a:r>
            <a:endParaRPr lang="es-ES" sz="2400" b="1" dirty="0">
              <a:latin typeface="Calibri"/>
              <a:cs typeface="Calibri"/>
            </a:endParaRPr>
          </a:p>
        </p:txBody>
      </p:sp>
      <p:sp>
        <p:nvSpPr>
          <p:cNvPr id="54" name="Rectángulo 53">
            <a:extLst>
              <a:ext uri="{FF2B5EF4-FFF2-40B4-BE49-F238E27FC236}">
                <a16:creationId xmlns:a16="http://schemas.microsoft.com/office/drawing/2014/main" id="{570159A2-45B5-4A68-8B33-7BB619A73746}"/>
              </a:ext>
            </a:extLst>
          </p:cNvPr>
          <p:cNvSpPr/>
          <p:nvPr/>
        </p:nvSpPr>
        <p:spPr>
          <a:xfrm>
            <a:off x="10277475" y="5836381"/>
            <a:ext cx="1273415" cy="472285"/>
          </a:xfrm>
          <a:prstGeom prst="rect">
            <a:avLst/>
          </a:prstGeom>
          <a:blipFill dpi="0" rotWithShape="1">
            <a:blip r:embed="rId2">
              <a:alphaModFix amt="35000"/>
            </a:blip>
            <a:srcRect/>
            <a:stretch>
              <a:fillRect l="-7826" t="-60103" r="-12732" b="-1838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35844182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D27286BD-A035-42A0-A1DD-B59B5DD399ED}"/>
              </a:ext>
            </a:extLst>
          </p:cNvPr>
          <p:cNvCxnSpPr>
            <a:cxnSpLocks/>
          </p:cNvCxnSpPr>
          <p:nvPr/>
        </p:nvCxnSpPr>
        <p:spPr>
          <a:xfrm>
            <a:off x="896256" y="1553029"/>
            <a:ext cx="11295744" cy="0"/>
          </a:xfrm>
          <a:prstGeom prst="line">
            <a:avLst/>
          </a:prstGeom>
          <a:ln w="44450" cmpd="sng">
            <a:solidFill>
              <a:srgbClr val="C6290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F6ECF4D-3EE9-4168-A693-639A076F8B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63775"/>
            <a:ext cx="9696450" cy="4351338"/>
          </a:xfrm>
        </p:spPr>
        <p:txBody>
          <a:bodyPr>
            <a:normAutofit/>
          </a:bodyPr>
          <a:lstStyle/>
          <a:p>
            <a:pPr marL="257810" indent="-245745">
              <a:lnSpc>
                <a:spcPts val="2190"/>
              </a:lnSpc>
              <a:spcBef>
                <a:spcPts val="95"/>
              </a:spcBef>
              <a:buFont typeface="Wingdings"/>
              <a:buChar char=""/>
              <a:tabLst>
                <a:tab pos="258445" algn="l"/>
              </a:tabLst>
            </a:pPr>
            <a:r>
              <a:rPr lang="es-ES" sz="1900" spc="-25" dirty="0">
                <a:latin typeface="Calibri"/>
                <a:cs typeface="Calibri"/>
              </a:rPr>
              <a:t>Para</a:t>
            </a:r>
            <a:r>
              <a:rPr lang="es-ES" sz="1900" spc="-10" dirty="0">
                <a:latin typeface="Calibri"/>
                <a:cs typeface="Calibri"/>
              </a:rPr>
              <a:t> </a:t>
            </a:r>
            <a:r>
              <a:rPr lang="es-ES" sz="1900" spc="-15" dirty="0">
                <a:latin typeface="Calibri"/>
                <a:cs typeface="Calibri"/>
              </a:rPr>
              <a:t>ganar</a:t>
            </a:r>
            <a:r>
              <a:rPr lang="es-ES" sz="1900" dirty="0">
                <a:latin typeface="Calibri"/>
                <a:cs typeface="Calibri"/>
              </a:rPr>
              <a:t> </a:t>
            </a:r>
            <a:r>
              <a:rPr lang="es-ES" sz="1900" b="1" spc="-5" dirty="0">
                <a:latin typeface="Calibri"/>
                <a:cs typeface="Calibri"/>
              </a:rPr>
              <a:t>agilidad</a:t>
            </a:r>
            <a:endParaRPr lang="es-ES" sz="1900" dirty="0">
              <a:latin typeface="Calibri"/>
              <a:cs typeface="Calibri"/>
            </a:endParaRPr>
          </a:p>
          <a:p>
            <a:pPr marL="527685" lvl="1" indent="-172720">
              <a:lnSpc>
                <a:spcPts val="1830"/>
              </a:lnSpc>
              <a:buSzPct val="93750"/>
              <a:buFont typeface="Wingdings"/>
              <a:buChar char=""/>
              <a:tabLst>
                <a:tab pos="528320" algn="l"/>
              </a:tabLst>
            </a:pPr>
            <a:r>
              <a:rPr lang="es-ES" sz="1900" spc="-5" dirty="0">
                <a:latin typeface="Calibri"/>
                <a:cs typeface="Calibri"/>
              </a:rPr>
              <a:t>Bajar</a:t>
            </a:r>
            <a:r>
              <a:rPr lang="es-ES" sz="1900" spc="5" dirty="0">
                <a:latin typeface="Calibri"/>
                <a:cs typeface="Calibri"/>
              </a:rPr>
              <a:t> </a:t>
            </a:r>
            <a:r>
              <a:rPr lang="es-ES" sz="1900" spc="-5" dirty="0">
                <a:latin typeface="Calibri"/>
                <a:cs typeface="Calibri"/>
              </a:rPr>
              <a:t>de</a:t>
            </a:r>
            <a:r>
              <a:rPr lang="es-ES" sz="1900" spc="10" dirty="0">
                <a:latin typeface="Calibri"/>
                <a:cs typeface="Calibri"/>
              </a:rPr>
              <a:t> </a:t>
            </a:r>
            <a:r>
              <a:rPr lang="es-ES" sz="1900" spc="-5" dirty="0">
                <a:latin typeface="Calibri"/>
                <a:cs typeface="Calibri"/>
              </a:rPr>
              <a:t>5</a:t>
            </a:r>
            <a:r>
              <a:rPr lang="es-ES" sz="1900" spc="5" dirty="0">
                <a:latin typeface="Calibri"/>
                <a:cs typeface="Calibri"/>
              </a:rPr>
              <a:t> </a:t>
            </a:r>
            <a:r>
              <a:rPr lang="es-ES" sz="1900" spc="-5" dirty="0">
                <a:latin typeface="Calibri"/>
                <a:cs typeface="Calibri"/>
              </a:rPr>
              <a:t>años</a:t>
            </a:r>
            <a:r>
              <a:rPr lang="es-ES" sz="1900" dirty="0">
                <a:latin typeface="Calibri"/>
                <a:cs typeface="Calibri"/>
              </a:rPr>
              <a:t> </a:t>
            </a:r>
            <a:r>
              <a:rPr lang="es-ES" sz="1900" spc="-5" dirty="0">
                <a:latin typeface="Calibri"/>
                <a:cs typeface="Calibri"/>
              </a:rPr>
              <a:t>de</a:t>
            </a:r>
            <a:r>
              <a:rPr lang="es-ES" sz="1900" spc="5" dirty="0">
                <a:latin typeface="Calibri"/>
                <a:cs typeface="Calibri"/>
              </a:rPr>
              <a:t> </a:t>
            </a:r>
            <a:r>
              <a:rPr lang="es-ES" sz="1900" spc="-5" dirty="0">
                <a:latin typeface="Calibri"/>
                <a:cs typeface="Calibri"/>
              </a:rPr>
              <a:t>periodo</a:t>
            </a:r>
            <a:r>
              <a:rPr lang="es-ES" sz="1900" spc="25" dirty="0">
                <a:latin typeface="Calibri"/>
                <a:cs typeface="Calibri"/>
              </a:rPr>
              <a:t> </a:t>
            </a:r>
            <a:r>
              <a:rPr lang="es-ES" sz="1900" spc="-5" dirty="0">
                <a:latin typeface="Calibri"/>
                <a:cs typeface="Calibri"/>
              </a:rPr>
              <a:t>de</a:t>
            </a:r>
            <a:r>
              <a:rPr lang="es-ES" sz="1900" spc="10" dirty="0">
                <a:latin typeface="Calibri"/>
                <a:cs typeface="Calibri"/>
              </a:rPr>
              <a:t> </a:t>
            </a:r>
            <a:r>
              <a:rPr lang="es-ES" sz="1900" spc="-10" dirty="0">
                <a:latin typeface="Calibri"/>
                <a:cs typeface="Calibri"/>
              </a:rPr>
              <a:t>construcción</a:t>
            </a:r>
            <a:r>
              <a:rPr lang="es-ES" sz="1900" spc="10" dirty="0">
                <a:latin typeface="Calibri"/>
                <a:cs typeface="Calibri"/>
              </a:rPr>
              <a:t> </a:t>
            </a:r>
            <a:r>
              <a:rPr lang="es-ES" sz="1900" spc="-5" dirty="0">
                <a:latin typeface="Calibri"/>
                <a:cs typeface="Calibri"/>
              </a:rPr>
              <a:t>a</a:t>
            </a:r>
            <a:r>
              <a:rPr lang="es-ES" sz="1900" spc="5" dirty="0">
                <a:latin typeface="Calibri"/>
                <a:cs typeface="Calibri"/>
              </a:rPr>
              <a:t> </a:t>
            </a:r>
            <a:r>
              <a:rPr lang="es-ES" sz="1900" spc="-10" dirty="0">
                <a:latin typeface="Calibri"/>
                <a:cs typeface="Calibri"/>
              </a:rPr>
              <a:t>menos</a:t>
            </a:r>
            <a:r>
              <a:rPr lang="es-ES" sz="1900" spc="20" dirty="0">
                <a:latin typeface="Calibri"/>
                <a:cs typeface="Calibri"/>
              </a:rPr>
              <a:t> </a:t>
            </a:r>
            <a:r>
              <a:rPr lang="es-ES" sz="1900" spc="-5" dirty="0">
                <a:latin typeface="Calibri"/>
                <a:cs typeface="Calibri"/>
              </a:rPr>
              <a:t>de</a:t>
            </a:r>
            <a:r>
              <a:rPr lang="es-ES" sz="1900" spc="10" dirty="0">
                <a:latin typeface="Calibri"/>
                <a:cs typeface="Calibri"/>
              </a:rPr>
              <a:t> </a:t>
            </a:r>
            <a:r>
              <a:rPr lang="es-ES" sz="1900" spc="-5" dirty="0">
                <a:latin typeface="Calibri"/>
                <a:cs typeface="Calibri"/>
              </a:rPr>
              <a:t>3 años</a:t>
            </a:r>
            <a:endParaRPr lang="es-ES" sz="1900" dirty="0">
              <a:latin typeface="Calibri"/>
              <a:cs typeface="Calibri"/>
            </a:endParaRPr>
          </a:p>
          <a:p>
            <a:pPr marL="204470" indent="-192405">
              <a:lnSpc>
                <a:spcPts val="2195"/>
              </a:lnSpc>
              <a:spcBef>
                <a:spcPts val="1055"/>
              </a:spcBef>
              <a:buFont typeface="Wingdings"/>
              <a:buChar char=""/>
              <a:tabLst>
                <a:tab pos="205104" algn="l"/>
              </a:tabLst>
            </a:pPr>
            <a:r>
              <a:rPr lang="es-ES" sz="1900" spc="-25" dirty="0">
                <a:latin typeface="Calibri"/>
                <a:cs typeface="Calibri"/>
              </a:rPr>
              <a:t>Para</a:t>
            </a:r>
            <a:r>
              <a:rPr lang="es-ES" sz="1900" spc="-15" dirty="0">
                <a:latin typeface="Calibri"/>
                <a:cs typeface="Calibri"/>
              </a:rPr>
              <a:t> </a:t>
            </a:r>
            <a:r>
              <a:rPr lang="es-ES" sz="1900" b="1" spc="-10" dirty="0">
                <a:latin typeface="Calibri"/>
                <a:cs typeface="Calibri"/>
              </a:rPr>
              <a:t>reducir</a:t>
            </a:r>
            <a:r>
              <a:rPr lang="es-ES" sz="1900" b="1" spc="15" dirty="0">
                <a:latin typeface="Calibri"/>
                <a:cs typeface="Calibri"/>
              </a:rPr>
              <a:t> </a:t>
            </a:r>
            <a:r>
              <a:rPr lang="es-ES" sz="1900" b="1" spc="-5" dirty="0">
                <a:latin typeface="Calibri"/>
                <a:cs typeface="Calibri"/>
              </a:rPr>
              <a:t>el</a:t>
            </a:r>
            <a:r>
              <a:rPr lang="es-ES" sz="1900" b="1" spc="-15" dirty="0">
                <a:latin typeface="Calibri"/>
                <a:cs typeface="Calibri"/>
              </a:rPr>
              <a:t> </a:t>
            </a:r>
            <a:r>
              <a:rPr lang="es-ES" sz="1900" b="1" spc="-20" dirty="0">
                <a:latin typeface="Calibri"/>
                <a:cs typeface="Calibri"/>
              </a:rPr>
              <a:t>gasto</a:t>
            </a:r>
            <a:r>
              <a:rPr lang="es-ES" sz="1900" b="1" spc="20" dirty="0">
                <a:latin typeface="Calibri"/>
                <a:cs typeface="Calibri"/>
              </a:rPr>
              <a:t> </a:t>
            </a:r>
            <a:r>
              <a:rPr lang="es-ES" sz="1900" b="1" spc="-5" dirty="0">
                <a:latin typeface="Calibri"/>
                <a:cs typeface="Calibri"/>
              </a:rPr>
              <a:t>público</a:t>
            </a:r>
            <a:endParaRPr lang="es-ES" sz="1900" dirty="0">
              <a:latin typeface="Calibri"/>
              <a:cs typeface="Calibri"/>
            </a:endParaRPr>
          </a:p>
          <a:p>
            <a:pPr marL="527685" lvl="1" indent="-172720">
              <a:lnSpc>
                <a:spcPts val="1745"/>
              </a:lnSpc>
              <a:buSzPct val="93750"/>
              <a:buFont typeface="Wingdings"/>
              <a:buChar char=""/>
              <a:tabLst>
                <a:tab pos="528320" algn="l"/>
              </a:tabLst>
            </a:pPr>
            <a:r>
              <a:rPr lang="es-ES" sz="1900" spc="-10" dirty="0">
                <a:latin typeface="Calibri"/>
                <a:cs typeface="Calibri"/>
              </a:rPr>
              <a:t>Excluido</a:t>
            </a:r>
            <a:r>
              <a:rPr lang="es-ES" sz="1900" spc="-20" dirty="0">
                <a:latin typeface="Calibri"/>
                <a:cs typeface="Calibri"/>
              </a:rPr>
              <a:t> </a:t>
            </a:r>
            <a:r>
              <a:rPr lang="es-ES" sz="1900" spc="-5" dirty="0">
                <a:latin typeface="Calibri"/>
                <a:cs typeface="Calibri"/>
              </a:rPr>
              <a:t>el</a:t>
            </a:r>
            <a:r>
              <a:rPr lang="es-ES" sz="1900" spc="10" dirty="0">
                <a:latin typeface="Calibri"/>
                <a:cs typeface="Calibri"/>
              </a:rPr>
              <a:t> </a:t>
            </a:r>
            <a:r>
              <a:rPr lang="es-ES" sz="1900" spc="-10" dirty="0">
                <a:latin typeface="Calibri"/>
                <a:cs typeface="Calibri"/>
              </a:rPr>
              <a:t>suelo,</a:t>
            </a:r>
            <a:r>
              <a:rPr lang="es-ES" sz="1900" spc="10" dirty="0">
                <a:latin typeface="Calibri"/>
                <a:cs typeface="Calibri"/>
              </a:rPr>
              <a:t> </a:t>
            </a:r>
            <a:r>
              <a:rPr lang="es-ES" sz="1900" spc="-5" dirty="0">
                <a:latin typeface="Calibri"/>
                <a:cs typeface="Calibri"/>
              </a:rPr>
              <a:t>se</a:t>
            </a:r>
            <a:r>
              <a:rPr lang="es-ES" sz="1900" spc="10" dirty="0">
                <a:latin typeface="Calibri"/>
                <a:cs typeface="Calibri"/>
              </a:rPr>
              <a:t> </a:t>
            </a:r>
            <a:r>
              <a:rPr lang="es-ES" sz="1900" spc="-5" dirty="0">
                <a:latin typeface="Calibri"/>
                <a:cs typeface="Calibri"/>
              </a:rPr>
              <a:t>pasa</a:t>
            </a:r>
            <a:r>
              <a:rPr lang="es-ES" sz="1900" spc="-10" dirty="0">
                <a:latin typeface="Calibri"/>
                <a:cs typeface="Calibri"/>
              </a:rPr>
              <a:t> </a:t>
            </a:r>
            <a:r>
              <a:rPr lang="es-ES" sz="1900" spc="-5" dirty="0">
                <a:latin typeface="Calibri"/>
                <a:cs typeface="Calibri"/>
              </a:rPr>
              <a:t>de</a:t>
            </a:r>
            <a:r>
              <a:rPr lang="es-ES" sz="1900" spc="10" dirty="0">
                <a:latin typeface="Calibri"/>
                <a:cs typeface="Calibri"/>
              </a:rPr>
              <a:t> </a:t>
            </a:r>
            <a:r>
              <a:rPr lang="es-ES" sz="1900" spc="-5" dirty="0">
                <a:latin typeface="Calibri"/>
                <a:cs typeface="Calibri"/>
              </a:rPr>
              <a:t>financiar</a:t>
            </a:r>
            <a:r>
              <a:rPr lang="es-ES" sz="1900" spc="-25" dirty="0">
                <a:latin typeface="Calibri"/>
                <a:cs typeface="Calibri"/>
              </a:rPr>
              <a:t> </a:t>
            </a:r>
            <a:r>
              <a:rPr lang="es-ES" sz="1900" spc="-5" dirty="0">
                <a:latin typeface="Calibri"/>
                <a:cs typeface="Calibri"/>
              </a:rPr>
              <a:t>el</a:t>
            </a:r>
            <a:r>
              <a:rPr lang="es-ES" sz="1900" spc="5" dirty="0">
                <a:latin typeface="Calibri"/>
                <a:cs typeface="Calibri"/>
              </a:rPr>
              <a:t> </a:t>
            </a:r>
            <a:r>
              <a:rPr lang="es-ES" sz="1900" spc="-10" dirty="0">
                <a:latin typeface="Calibri"/>
                <a:cs typeface="Calibri"/>
              </a:rPr>
              <a:t>100%</a:t>
            </a:r>
            <a:r>
              <a:rPr lang="es-ES" sz="1900" spc="35" dirty="0">
                <a:latin typeface="Calibri"/>
                <a:cs typeface="Calibri"/>
              </a:rPr>
              <a:t> </a:t>
            </a:r>
            <a:r>
              <a:rPr lang="es-ES" sz="1900" spc="-5" dirty="0">
                <a:latin typeface="Calibri"/>
                <a:cs typeface="Calibri"/>
              </a:rPr>
              <a:t>al 7%</a:t>
            </a:r>
            <a:r>
              <a:rPr lang="es-ES" sz="1900" spc="25" dirty="0">
                <a:latin typeface="Calibri"/>
                <a:cs typeface="Calibri"/>
              </a:rPr>
              <a:t> </a:t>
            </a:r>
            <a:r>
              <a:rPr lang="es-ES" sz="1900" spc="-5" dirty="0">
                <a:latin typeface="Calibri"/>
                <a:cs typeface="Calibri"/>
              </a:rPr>
              <a:t>del</a:t>
            </a:r>
            <a:r>
              <a:rPr lang="es-ES" sz="1900" spc="5" dirty="0">
                <a:latin typeface="Calibri"/>
                <a:cs typeface="Calibri"/>
              </a:rPr>
              <a:t> </a:t>
            </a:r>
            <a:r>
              <a:rPr lang="es-ES" sz="1900" spc="-15" dirty="0">
                <a:latin typeface="Calibri"/>
                <a:cs typeface="Calibri"/>
              </a:rPr>
              <a:t>coste</a:t>
            </a:r>
            <a:r>
              <a:rPr lang="es-ES" sz="1900" dirty="0">
                <a:latin typeface="Calibri"/>
                <a:cs typeface="Calibri"/>
              </a:rPr>
              <a:t> </a:t>
            </a:r>
            <a:r>
              <a:rPr lang="es-ES" sz="1900" spc="-5" dirty="0">
                <a:latin typeface="Calibri"/>
                <a:cs typeface="Calibri"/>
              </a:rPr>
              <a:t>de</a:t>
            </a:r>
            <a:r>
              <a:rPr lang="es-ES" sz="1900" spc="10" dirty="0">
                <a:latin typeface="Calibri"/>
                <a:cs typeface="Calibri"/>
              </a:rPr>
              <a:t> </a:t>
            </a:r>
            <a:r>
              <a:rPr lang="es-ES" sz="1900" spc="-5" dirty="0">
                <a:latin typeface="Calibri"/>
                <a:cs typeface="Calibri"/>
              </a:rPr>
              <a:t>una</a:t>
            </a:r>
            <a:r>
              <a:rPr lang="es-ES" sz="1900" spc="-10" dirty="0">
                <a:latin typeface="Calibri"/>
                <a:cs typeface="Calibri"/>
              </a:rPr>
              <a:t> </a:t>
            </a:r>
            <a:r>
              <a:rPr lang="es-ES" sz="1900" spc="-5" dirty="0">
                <a:latin typeface="Calibri"/>
                <a:cs typeface="Calibri"/>
              </a:rPr>
              <a:t>vivienda</a:t>
            </a:r>
            <a:r>
              <a:rPr lang="es-ES" sz="1900" spc="5" dirty="0">
                <a:latin typeface="Calibri"/>
                <a:cs typeface="Calibri"/>
              </a:rPr>
              <a:t> </a:t>
            </a:r>
            <a:r>
              <a:rPr lang="es-ES" sz="1900" spc="-5" dirty="0">
                <a:latin typeface="Calibri"/>
                <a:cs typeface="Calibri"/>
              </a:rPr>
              <a:t>al 7%</a:t>
            </a:r>
            <a:endParaRPr lang="es-ES" sz="1900" dirty="0">
              <a:latin typeface="Calibri"/>
              <a:cs typeface="Calibri"/>
            </a:endParaRPr>
          </a:p>
          <a:p>
            <a:pPr marL="527685" lvl="1" indent="-172720">
              <a:lnSpc>
                <a:spcPts val="1830"/>
              </a:lnSpc>
              <a:buSzPct val="93750"/>
              <a:buFont typeface="Wingdings"/>
              <a:buChar char=""/>
              <a:tabLst>
                <a:tab pos="528320" algn="l"/>
              </a:tabLst>
            </a:pPr>
            <a:r>
              <a:rPr lang="es-ES" sz="1900" spc="-5" dirty="0">
                <a:latin typeface="Calibri"/>
                <a:cs typeface="Calibri"/>
              </a:rPr>
              <a:t>Aunque </a:t>
            </a:r>
            <a:r>
              <a:rPr lang="es-ES" sz="1900" spc="-10" dirty="0">
                <a:latin typeface="Calibri"/>
                <a:cs typeface="Calibri"/>
              </a:rPr>
              <a:t>tampoco</a:t>
            </a:r>
            <a:r>
              <a:rPr lang="es-ES" sz="1900" spc="25" dirty="0">
                <a:latin typeface="Calibri"/>
                <a:cs typeface="Calibri"/>
              </a:rPr>
              <a:t> </a:t>
            </a:r>
            <a:r>
              <a:rPr lang="es-ES" sz="1900" spc="-5" dirty="0">
                <a:latin typeface="Calibri"/>
                <a:cs typeface="Calibri"/>
              </a:rPr>
              <a:t>se</a:t>
            </a:r>
            <a:r>
              <a:rPr lang="es-ES" sz="1900" spc="10" dirty="0">
                <a:latin typeface="Calibri"/>
                <a:cs typeface="Calibri"/>
              </a:rPr>
              <a:t> </a:t>
            </a:r>
            <a:r>
              <a:rPr lang="es-ES" sz="1900" spc="-5" dirty="0">
                <a:latin typeface="Calibri"/>
                <a:cs typeface="Calibri"/>
              </a:rPr>
              <a:t>obtienen</a:t>
            </a:r>
            <a:r>
              <a:rPr lang="es-ES" sz="1900" spc="15" dirty="0">
                <a:latin typeface="Calibri"/>
                <a:cs typeface="Calibri"/>
              </a:rPr>
              <a:t> </a:t>
            </a:r>
            <a:r>
              <a:rPr lang="es-ES" sz="1900" spc="-10" dirty="0">
                <a:latin typeface="Calibri"/>
                <a:cs typeface="Calibri"/>
              </a:rPr>
              <a:t>ingresos</a:t>
            </a:r>
            <a:r>
              <a:rPr lang="es-ES" sz="1900" spc="25" dirty="0">
                <a:latin typeface="Calibri"/>
                <a:cs typeface="Calibri"/>
              </a:rPr>
              <a:t> </a:t>
            </a:r>
            <a:r>
              <a:rPr lang="es-ES" sz="1900" spc="-10" dirty="0">
                <a:latin typeface="Calibri"/>
                <a:cs typeface="Calibri"/>
              </a:rPr>
              <a:t>(canon</a:t>
            </a:r>
            <a:r>
              <a:rPr lang="es-ES" sz="1900" dirty="0">
                <a:latin typeface="Calibri"/>
                <a:cs typeface="Calibri"/>
              </a:rPr>
              <a:t> </a:t>
            </a:r>
            <a:r>
              <a:rPr lang="es-ES" sz="1900" spc="-5" dirty="0">
                <a:latin typeface="Calibri"/>
                <a:cs typeface="Calibri"/>
              </a:rPr>
              <a:t>simbólico</a:t>
            </a:r>
            <a:r>
              <a:rPr lang="es-ES" sz="1900" dirty="0">
                <a:latin typeface="Calibri"/>
                <a:cs typeface="Calibri"/>
              </a:rPr>
              <a:t> </a:t>
            </a:r>
            <a:r>
              <a:rPr lang="es-ES" sz="1900" spc="-5" dirty="0">
                <a:latin typeface="Calibri"/>
                <a:cs typeface="Calibri"/>
              </a:rPr>
              <a:t>[0</a:t>
            </a:r>
            <a:r>
              <a:rPr lang="es-ES" sz="1900" spc="20" dirty="0">
                <a:latin typeface="Calibri"/>
                <a:cs typeface="Calibri"/>
              </a:rPr>
              <a:t> </a:t>
            </a:r>
            <a:r>
              <a:rPr lang="es-ES" sz="1900" spc="-5" dirty="0">
                <a:latin typeface="Calibri"/>
                <a:cs typeface="Calibri"/>
              </a:rPr>
              <a:t>-</a:t>
            </a:r>
            <a:r>
              <a:rPr lang="es-ES" sz="1900" spc="5" dirty="0">
                <a:latin typeface="Calibri"/>
                <a:cs typeface="Calibri"/>
              </a:rPr>
              <a:t> </a:t>
            </a:r>
            <a:r>
              <a:rPr lang="es-ES" sz="1900" spc="-10" dirty="0">
                <a:latin typeface="Calibri"/>
                <a:cs typeface="Calibri"/>
              </a:rPr>
              <a:t>1.43€/m2])</a:t>
            </a:r>
            <a:endParaRPr lang="es-ES" sz="1900" dirty="0">
              <a:latin typeface="Calibri"/>
              <a:cs typeface="Calibri"/>
            </a:endParaRPr>
          </a:p>
          <a:p>
            <a:pPr lvl="1">
              <a:lnSpc>
                <a:spcPct val="100000"/>
              </a:lnSpc>
              <a:spcBef>
                <a:spcPts val="30"/>
              </a:spcBef>
              <a:buFont typeface="Wingdings"/>
              <a:buChar char=""/>
            </a:pPr>
            <a:endParaRPr lang="es-ES" sz="1900" dirty="0">
              <a:latin typeface="Calibri"/>
              <a:cs typeface="Calibri"/>
            </a:endParaRPr>
          </a:p>
          <a:p>
            <a:pPr marL="184785" marR="437515" indent="-172720">
              <a:lnSpc>
                <a:spcPct val="70000"/>
              </a:lnSpc>
              <a:buFont typeface="Wingdings"/>
              <a:buChar char=""/>
              <a:tabLst>
                <a:tab pos="205104" algn="l"/>
              </a:tabLst>
            </a:pPr>
            <a:r>
              <a:rPr lang="es-ES" sz="1900" spc="-25" dirty="0">
                <a:latin typeface="Calibri"/>
                <a:cs typeface="Calibri"/>
              </a:rPr>
              <a:t>Para</a:t>
            </a:r>
            <a:r>
              <a:rPr lang="es-ES" sz="1900" dirty="0">
                <a:latin typeface="Calibri"/>
                <a:cs typeface="Calibri"/>
              </a:rPr>
              <a:t> </a:t>
            </a:r>
            <a:r>
              <a:rPr lang="es-ES" sz="1900" b="1" spc="-10" dirty="0">
                <a:latin typeface="Calibri"/>
                <a:cs typeface="Calibri"/>
              </a:rPr>
              <a:t>aumentar</a:t>
            </a:r>
            <a:r>
              <a:rPr lang="es-ES" sz="1900" b="1" spc="30" dirty="0">
                <a:latin typeface="Calibri"/>
                <a:cs typeface="Calibri"/>
              </a:rPr>
              <a:t> </a:t>
            </a:r>
            <a:r>
              <a:rPr lang="es-ES" sz="1900" b="1" spc="-5" dirty="0">
                <a:latin typeface="Calibri"/>
                <a:cs typeface="Calibri"/>
              </a:rPr>
              <a:t>posibilidades</a:t>
            </a:r>
            <a:r>
              <a:rPr lang="es-ES" sz="1900" b="1" spc="20" dirty="0">
                <a:latin typeface="Calibri"/>
                <a:cs typeface="Calibri"/>
              </a:rPr>
              <a:t> </a:t>
            </a:r>
            <a:r>
              <a:rPr lang="es-ES" sz="1900" b="1" spc="-5" dirty="0">
                <a:latin typeface="Calibri"/>
                <a:cs typeface="Calibri"/>
              </a:rPr>
              <a:t>de</a:t>
            </a:r>
            <a:r>
              <a:rPr lang="es-ES" sz="1900" b="1" spc="15" dirty="0">
                <a:latin typeface="Calibri"/>
                <a:cs typeface="Calibri"/>
              </a:rPr>
              <a:t> </a:t>
            </a:r>
            <a:r>
              <a:rPr lang="es-ES" sz="1900" b="1" spc="-5" dirty="0">
                <a:latin typeface="Calibri"/>
                <a:cs typeface="Calibri"/>
              </a:rPr>
              <a:t>financiación</a:t>
            </a:r>
            <a:r>
              <a:rPr lang="es-ES" sz="1900" b="1" spc="15" dirty="0">
                <a:latin typeface="Calibri"/>
                <a:cs typeface="Calibri"/>
              </a:rPr>
              <a:t> </a:t>
            </a:r>
            <a:r>
              <a:rPr lang="es-ES" sz="1900" spc="-5" dirty="0">
                <a:latin typeface="Calibri"/>
                <a:cs typeface="Calibri"/>
              </a:rPr>
              <a:t>nacional</a:t>
            </a:r>
            <a:r>
              <a:rPr lang="es-ES" sz="1900" spc="20" dirty="0">
                <a:latin typeface="Calibri"/>
                <a:cs typeface="Calibri"/>
              </a:rPr>
              <a:t> </a:t>
            </a:r>
            <a:r>
              <a:rPr lang="es-ES" sz="1900" spc="-10" dirty="0">
                <a:latin typeface="Calibri"/>
                <a:cs typeface="Calibri"/>
              </a:rPr>
              <a:t>(ICO)</a:t>
            </a:r>
            <a:r>
              <a:rPr lang="es-ES" sz="1900" dirty="0">
                <a:latin typeface="Calibri"/>
                <a:cs typeface="Calibri"/>
              </a:rPr>
              <a:t> </a:t>
            </a:r>
            <a:r>
              <a:rPr lang="es-ES" sz="1900" spc="-5" dirty="0">
                <a:latin typeface="Calibri"/>
                <a:cs typeface="Calibri"/>
              </a:rPr>
              <a:t>y</a:t>
            </a:r>
            <a:r>
              <a:rPr lang="es-ES" sz="1900" spc="15" dirty="0">
                <a:latin typeface="Calibri"/>
                <a:cs typeface="Calibri"/>
              </a:rPr>
              <a:t> </a:t>
            </a:r>
            <a:r>
              <a:rPr lang="es-ES" sz="1900" spc="-10" dirty="0">
                <a:latin typeface="Calibri"/>
                <a:cs typeface="Calibri"/>
              </a:rPr>
              <a:t>europea </a:t>
            </a:r>
            <a:r>
              <a:rPr lang="es-ES" sz="1900" spc="-415" dirty="0">
                <a:latin typeface="Calibri"/>
                <a:cs typeface="Calibri"/>
              </a:rPr>
              <a:t> </a:t>
            </a:r>
            <a:r>
              <a:rPr lang="es-ES" sz="1900" spc="-5" dirty="0">
                <a:latin typeface="Calibri"/>
                <a:cs typeface="Calibri"/>
              </a:rPr>
              <a:t>(BEI)</a:t>
            </a:r>
            <a:endParaRPr lang="es-ES" sz="1900" dirty="0">
              <a:latin typeface="Calibri"/>
              <a:cs typeface="Calibri"/>
            </a:endParaRPr>
          </a:p>
          <a:p>
            <a:pPr marL="204470" indent="-192405">
              <a:lnSpc>
                <a:spcPts val="2190"/>
              </a:lnSpc>
              <a:spcBef>
                <a:spcPts val="1320"/>
              </a:spcBef>
              <a:buFont typeface="Wingdings"/>
              <a:buChar char=""/>
              <a:tabLst>
                <a:tab pos="205104" algn="l"/>
              </a:tabLst>
            </a:pPr>
            <a:r>
              <a:rPr lang="es-ES" sz="1900" spc="-25" dirty="0">
                <a:latin typeface="Calibri"/>
                <a:cs typeface="Calibri"/>
              </a:rPr>
              <a:t>Para</a:t>
            </a:r>
            <a:r>
              <a:rPr lang="es-ES" sz="1900" spc="-5" dirty="0">
                <a:latin typeface="Calibri"/>
                <a:cs typeface="Calibri"/>
              </a:rPr>
              <a:t> </a:t>
            </a:r>
            <a:r>
              <a:rPr lang="es-ES" sz="1900" spc="-10" dirty="0">
                <a:latin typeface="Calibri"/>
                <a:cs typeface="Calibri"/>
              </a:rPr>
              <a:t>desarrollar</a:t>
            </a:r>
            <a:r>
              <a:rPr lang="es-ES" sz="1900" spc="30" dirty="0">
                <a:latin typeface="Calibri"/>
                <a:cs typeface="Calibri"/>
              </a:rPr>
              <a:t> </a:t>
            </a:r>
            <a:r>
              <a:rPr lang="es-ES" sz="1900" spc="-5" dirty="0">
                <a:latin typeface="Calibri"/>
                <a:cs typeface="Calibri"/>
              </a:rPr>
              <a:t>la</a:t>
            </a:r>
            <a:r>
              <a:rPr lang="es-ES" sz="1900" spc="10" dirty="0">
                <a:latin typeface="Calibri"/>
                <a:cs typeface="Calibri"/>
              </a:rPr>
              <a:t> </a:t>
            </a:r>
            <a:r>
              <a:rPr lang="es-ES" sz="1900" b="1" spc="-20" dirty="0">
                <a:latin typeface="Calibri"/>
                <a:cs typeface="Calibri"/>
              </a:rPr>
              <a:t>tercera</a:t>
            </a:r>
            <a:r>
              <a:rPr lang="es-ES" sz="1900" b="1" spc="20" dirty="0">
                <a:latin typeface="Calibri"/>
                <a:cs typeface="Calibri"/>
              </a:rPr>
              <a:t> </a:t>
            </a:r>
            <a:r>
              <a:rPr lang="es-ES" sz="1900" b="1" spc="-10" dirty="0">
                <a:latin typeface="Calibri"/>
                <a:cs typeface="Calibri"/>
              </a:rPr>
              <a:t>fórmula</a:t>
            </a:r>
            <a:r>
              <a:rPr lang="es-ES" sz="1900" b="1" dirty="0">
                <a:latin typeface="Calibri"/>
                <a:cs typeface="Calibri"/>
              </a:rPr>
              <a:t> </a:t>
            </a:r>
            <a:r>
              <a:rPr lang="es-ES" sz="1900" b="1" spc="-5" dirty="0">
                <a:latin typeface="Calibri"/>
                <a:cs typeface="Calibri"/>
              </a:rPr>
              <a:t>de</a:t>
            </a:r>
            <a:r>
              <a:rPr lang="es-ES" sz="1900" b="1" spc="10" dirty="0">
                <a:latin typeface="Calibri"/>
                <a:cs typeface="Calibri"/>
              </a:rPr>
              <a:t> </a:t>
            </a:r>
            <a:r>
              <a:rPr lang="es-ES" sz="1900" b="1" spc="-5" dirty="0">
                <a:latin typeface="Calibri"/>
                <a:cs typeface="Calibri"/>
              </a:rPr>
              <a:t>promoción</a:t>
            </a:r>
            <a:r>
              <a:rPr lang="es-ES" sz="1900" b="1" spc="25" dirty="0">
                <a:latin typeface="Calibri"/>
                <a:cs typeface="Calibri"/>
              </a:rPr>
              <a:t> </a:t>
            </a:r>
            <a:r>
              <a:rPr lang="es-ES" sz="1900" spc="-5" dirty="0">
                <a:latin typeface="Calibri"/>
                <a:cs typeface="Calibri"/>
              </a:rPr>
              <a:t>del</a:t>
            </a:r>
            <a:r>
              <a:rPr lang="es-ES" sz="1900" dirty="0">
                <a:latin typeface="Calibri"/>
                <a:cs typeface="Calibri"/>
              </a:rPr>
              <a:t> </a:t>
            </a:r>
            <a:r>
              <a:rPr lang="es-ES" sz="1900" spc="-15" dirty="0">
                <a:latin typeface="Calibri"/>
                <a:cs typeface="Calibri"/>
              </a:rPr>
              <a:t>Ayuntamiento</a:t>
            </a:r>
            <a:endParaRPr lang="es-ES" sz="1900" dirty="0">
              <a:latin typeface="Calibri"/>
              <a:cs typeface="Calibri"/>
            </a:endParaRPr>
          </a:p>
          <a:p>
            <a:pPr marL="527685" lvl="1" indent="-172720">
              <a:lnSpc>
                <a:spcPts val="1745"/>
              </a:lnSpc>
              <a:buSzPct val="93750"/>
              <a:buFont typeface="Wingdings"/>
              <a:buChar char=""/>
              <a:tabLst>
                <a:tab pos="528320" algn="l"/>
              </a:tabLst>
            </a:pPr>
            <a:r>
              <a:rPr lang="es-ES" sz="1900" spc="-10" dirty="0">
                <a:latin typeface="Calibri"/>
                <a:cs typeface="Calibri"/>
              </a:rPr>
              <a:t>Promoción</a:t>
            </a:r>
            <a:r>
              <a:rPr lang="es-ES" sz="1900" dirty="0">
                <a:latin typeface="Calibri"/>
                <a:cs typeface="Calibri"/>
              </a:rPr>
              <a:t> </a:t>
            </a:r>
            <a:r>
              <a:rPr lang="es-ES" sz="1900" spc="-10" dirty="0">
                <a:latin typeface="Calibri"/>
                <a:cs typeface="Calibri"/>
              </a:rPr>
              <a:t>directa</a:t>
            </a:r>
            <a:endParaRPr lang="es-ES" sz="1900" dirty="0">
              <a:latin typeface="Calibri"/>
              <a:cs typeface="Calibri"/>
            </a:endParaRPr>
          </a:p>
          <a:p>
            <a:pPr marL="527685" lvl="1" indent="-172720">
              <a:lnSpc>
                <a:spcPts val="1764"/>
              </a:lnSpc>
              <a:buSzPct val="93750"/>
              <a:buFont typeface="Wingdings"/>
              <a:buChar char=""/>
              <a:tabLst>
                <a:tab pos="528320" algn="l"/>
              </a:tabLst>
            </a:pPr>
            <a:r>
              <a:rPr lang="es-ES" sz="1900" spc="-10" dirty="0">
                <a:latin typeface="Calibri"/>
                <a:cs typeface="Calibri"/>
              </a:rPr>
              <a:t>Promoción</a:t>
            </a:r>
            <a:r>
              <a:rPr lang="es-ES" sz="1900" dirty="0">
                <a:latin typeface="Calibri"/>
                <a:cs typeface="Calibri"/>
              </a:rPr>
              <a:t> </a:t>
            </a:r>
            <a:r>
              <a:rPr lang="es-ES" sz="1900" spc="-5" dirty="0">
                <a:latin typeface="Calibri"/>
                <a:cs typeface="Calibri"/>
              </a:rPr>
              <a:t>delegada</a:t>
            </a:r>
            <a:endParaRPr lang="es-ES" sz="1900" dirty="0">
              <a:latin typeface="Calibri"/>
              <a:cs typeface="Calibri"/>
            </a:endParaRPr>
          </a:p>
          <a:p>
            <a:pPr marL="870585" lvl="2" indent="-172720">
              <a:lnSpc>
                <a:spcPts val="1660"/>
              </a:lnSpc>
              <a:buFont typeface="Wingdings"/>
              <a:buChar char=""/>
              <a:tabLst>
                <a:tab pos="871219" algn="l"/>
              </a:tabLst>
            </a:pPr>
            <a:r>
              <a:rPr lang="es-ES" sz="1900" dirty="0">
                <a:latin typeface="Calibri"/>
                <a:cs typeface="Calibri"/>
              </a:rPr>
              <a:t>Con</a:t>
            </a:r>
            <a:r>
              <a:rPr lang="es-ES" sz="1900" spc="-30" dirty="0">
                <a:latin typeface="Calibri"/>
                <a:cs typeface="Calibri"/>
              </a:rPr>
              <a:t> </a:t>
            </a:r>
            <a:r>
              <a:rPr lang="es-ES" sz="1900" dirty="0">
                <a:latin typeface="Calibri"/>
                <a:cs typeface="Calibri"/>
              </a:rPr>
              <a:t>ánimo</a:t>
            </a:r>
            <a:r>
              <a:rPr lang="es-ES" sz="1900" spc="-25" dirty="0">
                <a:latin typeface="Calibri"/>
                <a:cs typeface="Calibri"/>
              </a:rPr>
              <a:t> </a:t>
            </a:r>
            <a:r>
              <a:rPr lang="es-ES" sz="1900" dirty="0">
                <a:latin typeface="Calibri"/>
                <a:cs typeface="Calibri"/>
              </a:rPr>
              <a:t>de</a:t>
            </a:r>
            <a:r>
              <a:rPr lang="es-ES" sz="1900" spc="-25" dirty="0">
                <a:latin typeface="Calibri"/>
                <a:cs typeface="Calibri"/>
              </a:rPr>
              <a:t> </a:t>
            </a:r>
            <a:r>
              <a:rPr lang="es-ES" sz="1900" spc="-5" dirty="0">
                <a:latin typeface="Calibri"/>
                <a:cs typeface="Calibri"/>
              </a:rPr>
              <a:t>lucro</a:t>
            </a:r>
            <a:r>
              <a:rPr lang="es-ES" sz="1900" spc="-15" dirty="0">
                <a:latin typeface="Calibri"/>
                <a:cs typeface="Calibri"/>
              </a:rPr>
              <a:t> </a:t>
            </a:r>
            <a:r>
              <a:rPr lang="es-ES" sz="1900" spc="-5" dirty="0">
                <a:latin typeface="Calibri"/>
                <a:cs typeface="Calibri"/>
              </a:rPr>
              <a:t>limitado</a:t>
            </a:r>
            <a:r>
              <a:rPr lang="es-ES" sz="1900" spc="-25" dirty="0">
                <a:latin typeface="Calibri"/>
                <a:cs typeface="Calibri"/>
              </a:rPr>
              <a:t> </a:t>
            </a:r>
            <a:r>
              <a:rPr lang="es-ES" sz="1900" spc="-5" dirty="0">
                <a:latin typeface="Calibri"/>
                <a:cs typeface="Calibri"/>
              </a:rPr>
              <a:t>(HMB)</a:t>
            </a:r>
            <a:endParaRPr lang="es-ES" sz="1900" dirty="0">
              <a:latin typeface="Calibri"/>
              <a:cs typeface="Calibri"/>
            </a:endParaRPr>
          </a:p>
          <a:p>
            <a:pPr marL="870585" lvl="2" indent="-172720">
              <a:lnSpc>
                <a:spcPts val="1730"/>
              </a:lnSpc>
              <a:buFont typeface="Wingdings"/>
              <a:buChar char=""/>
              <a:tabLst>
                <a:tab pos="871219" algn="l"/>
              </a:tabLst>
            </a:pPr>
            <a:r>
              <a:rPr lang="es-ES" sz="1900" spc="-5" dirty="0">
                <a:latin typeface="Calibri"/>
                <a:cs typeface="Calibri"/>
              </a:rPr>
              <a:t>Sin</a:t>
            </a:r>
            <a:r>
              <a:rPr lang="es-ES" sz="1900" spc="-15" dirty="0">
                <a:latin typeface="Calibri"/>
                <a:cs typeface="Calibri"/>
              </a:rPr>
              <a:t> </a:t>
            </a:r>
            <a:r>
              <a:rPr lang="es-ES" sz="1900" dirty="0">
                <a:latin typeface="Calibri"/>
                <a:cs typeface="Calibri"/>
              </a:rPr>
              <a:t>ánimo</a:t>
            </a:r>
            <a:r>
              <a:rPr lang="es-ES" sz="1900" spc="-20" dirty="0">
                <a:latin typeface="Calibri"/>
                <a:cs typeface="Calibri"/>
              </a:rPr>
              <a:t> </a:t>
            </a:r>
            <a:r>
              <a:rPr lang="es-ES" sz="1900" dirty="0">
                <a:latin typeface="Calibri"/>
                <a:cs typeface="Calibri"/>
              </a:rPr>
              <a:t>de</a:t>
            </a:r>
            <a:r>
              <a:rPr lang="es-ES" sz="1900" spc="-20" dirty="0">
                <a:latin typeface="Calibri"/>
                <a:cs typeface="Calibri"/>
              </a:rPr>
              <a:t> </a:t>
            </a:r>
            <a:r>
              <a:rPr lang="es-ES" sz="1900" spc="-5" dirty="0">
                <a:latin typeface="Calibri"/>
                <a:cs typeface="Calibri"/>
              </a:rPr>
              <a:t>lucro</a:t>
            </a:r>
            <a:r>
              <a:rPr lang="es-ES" sz="1900" spc="-10" dirty="0">
                <a:latin typeface="Calibri"/>
                <a:cs typeface="Calibri"/>
              </a:rPr>
              <a:t> (Convenio</a:t>
            </a:r>
            <a:r>
              <a:rPr lang="es-ES" sz="1900" spc="-35" dirty="0">
                <a:latin typeface="Calibri"/>
                <a:cs typeface="Calibri"/>
              </a:rPr>
              <a:t> </a:t>
            </a:r>
            <a:r>
              <a:rPr lang="es-ES" sz="1900" spc="-10" dirty="0">
                <a:latin typeface="Calibri"/>
                <a:cs typeface="Calibri"/>
              </a:rPr>
              <a:t>ESAL)</a:t>
            </a:r>
            <a:endParaRPr lang="es-ES" sz="1900" dirty="0">
              <a:latin typeface="Calibri"/>
              <a:cs typeface="Calibri"/>
            </a:endParaRPr>
          </a:p>
          <a:p>
            <a:pPr marL="204470" indent="-192405">
              <a:lnSpc>
                <a:spcPts val="1939"/>
              </a:lnSpc>
              <a:spcBef>
                <a:spcPts val="969"/>
              </a:spcBef>
              <a:buFont typeface="Wingdings"/>
              <a:buChar char=""/>
              <a:tabLst>
                <a:tab pos="205104" algn="l"/>
              </a:tabLst>
            </a:pPr>
            <a:r>
              <a:rPr lang="es-ES" sz="1900" spc="-25" dirty="0">
                <a:latin typeface="Calibri"/>
                <a:cs typeface="Calibri"/>
              </a:rPr>
              <a:t>Para</a:t>
            </a:r>
            <a:r>
              <a:rPr lang="es-ES" sz="1900" dirty="0">
                <a:latin typeface="Calibri"/>
                <a:cs typeface="Calibri"/>
              </a:rPr>
              <a:t> </a:t>
            </a:r>
            <a:r>
              <a:rPr lang="es-ES" sz="1900" spc="-10" dirty="0">
                <a:latin typeface="Calibri"/>
                <a:cs typeface="Calibri"/>
              </a:rPr>
              <a:t>crear</a:t>
            </a:r>
            <a:r>
              <a:rPr lang="es-ES" sz="1900" spc="10" dirty="0">
                <a:latin typeface="Calibri"/>
                <a:cs typeface="Calibri"/>
              </a:rPr>
              <a:t> </a:t>
            </a:r>
            <a:r>
              <a:rPr lang="es-ES" sz="1900" spc="-15" dirty="0">
                <a:latin typeface="Calibri"/>
                <a:cs typeface="Calibri"/>
              </a:rPr>
              <a:t>nueva</a:t>
            </a:r>
            <a:r>
              <a:rPr lang="es-ES" sz="1900" spc="25" dirty="0">
                <a:latin typeface="Calibri"/>
                <a:cs typeface="Calibri"/>
              </a:rPr>
              <a:t> </a:t>
            </a:r>
            <a:r>
              <a:rPr lang="es-ES" sz="1900" spc="-10" dirty="0">
                <a:latin typeface="Calibri"/>
                <a:cs typeface="Calibri"/>
              </a:rPr>
              <a:t>institucionalidad</a:t>
            </a:r>
            <a:r>
              <a:rPr lang="es-ES" sz="1900" spc="40" dirty="0">
                <a:latin typeface="Calibri"/>
                <a:cs typeface="Calibri"/>
              </a:rPr>
              <a:t> </a:t>
            </a:r>
            <a:r>
              <a:rPr lang="es-ES" sz="1900" spc="-5" dirty="0">
                <a:latin typeface="Calibri"/>
                <a:cs typeface="Calibri"/>
              </a:rPr>
              <a:t>a</a:t>
            </a:r>
            <a:r>
              <a:rPr lang="es-ES" sz="1900" spc="15" dirty="0">
                <a:latin typeface="Calibri"/>
                <a:cs typeface="Calibri"/>
              </a:rPr>
              <a:t> </a:t>
            </a:r>
            <a:r>
              <a:rPr lang="es-ES" sz="1900" spc="-20" dirty="0">
                <a:latin typeface="Calibri"/>
                <a:cs typeface="Calibri"/>
              </a:rPr>
              <a:t>través</a:t>
            </a:r>
            <a:r>
              <a:rPr lang="es-ES" sz="1900" spc="25" dirty="0">
                <a:latin typeface="Calibri"/>
                <a:cs typeface="Calibri"/>
              </a:rPr>
              <a:t> </a:t>
            </a:r>
            <a:r>
              <a:rPr lang="es-ES" sz="1900" spc="-5" dirty="0">
                <a:latin typeface="Calibri"/>
                <a:cs typeface="Calibri"/>
              </a:rPr>
              <a:t>de</a:t>
            </a:r>
            <a:r>
              <a:rPr lang="es-ES" sz="1900" spc="10" dirty="0">
                <a:latin typeface="Calibri"/>
                <a:cs typeface="Calibri"/>
              </a:rPr>
              <a:t> </a:t>
            </a:r>
            <a:r>
              <a:rPr lang="es-ES" sz="1900" spc="-15" dirty="0">
                <a:latin typeface="Calibri"/>
                <a:cs typeface="Calibri"/>
              </a:rPr>
              <a:t>este</a:t>
            </a:r>
            <a:r>
              <a:rPr lang="es-ES" sz="1900" dirty="0">
                <a:latin typeface="Calibri"/>
                <a:cs typeface="Calibri"/>
              </a:rPr>
              <a:t> </a:t>
            </a:r>
            <a:r>
              <a:rPr lang="es-ES" sz="1900" b="1" spc="-10" dirty="0">
                <a:latin typeface="Calibri"/>
                <a:cs typeface="Calibri"/>
              </a:rPr>
              <a:t>operador</a:t>
            </a:r>
            <a:r>
              <a:rPr lang="es-ES" sz="1900" b="1" spc="30" dirty="0">
                <a:latin typeface="Calibri"/>
                <a:cs typeface="Calibri"/>
              </a:rPr>
              <a:t> </a:t>
            </a:r>
            <a:r>
              <a:rPr lang="es-ES" sz="1900" b="1" spc="-5" dirty="0">
                <a:latin typeface="Calibri"/>
                <a:cs typeface="Calibri"/>
              </a:rPr>
              <a:t>público-social </a:t>
            </a:r>
            <a:r>
              <a:rPr lang="es-ES" sz="1900" spc="-5" dirty="0">
                <a:latin typeface="Calibri"/>
                <a:cs typeface="Calibri"/>
              </a:rPr>
              <a:t>de</a:t>
            </a:r>
            <a:r>
              <a:rPr lang="es-ES" sz="1900" spc="-15" dirty="0">
                <a:latin typeface="Calibri"/>
                <a:cs typeface="Calibri"/>
              </a:rPr>
              <a:t> </a:t>
            </a:r>
            <a:r>
              <a:rPr lang="es-ES" sz="1900" spc="-10" dirty="0">
                <a:latin typeface="Calibri"/>
                <a:cs typeface="Calibri"/>
              </a:rPr>
              <a:t>vivienda</a:t>
            </a:r>
            <a:r>
              <a:rPr lang="es-ES" sz="1900" spc="25" dirty="0">
                <a:latin typeface="Calibri"/>
                <a:cs typeface="Calibri"/>
              </a:rPr>
              <a:t> </a:t>
            </a:r>
            <a:r>
              <a:rPr lang="es-ES" sz="1900" spc="-35" dirty="0">
                <a:latin typeface="Calibri"/>
                <a:cs typeface="Calibri"/>
              </a:rPr>
              <a:t>(CLT)</a:t>
            </a:r>
            <a:endParaRPr lang="es-ES" sz="1900" dirty="0">
              <a:latin typeface="Calibri"/>
              <a:cs typeface="Calibri"/>
            </a:endParaRPr>
          </a:p>
          <a:p>
            <a:pPr marL="0" indent="0">
              <a:buNone/>
            </a:pPr>
            <a:endParaRPr lang="es-ES" sz="1500" dirty="0"/>
          </a:p>
          <a:p>
            <a:pPr marL="0" indent="0">
              <a:buNone/>
            </a:pPr>
            <a:endParaRPr lang="es-ES" dirty="0"/>
          </a:p>
          <a:p>
            <a:pPr marL="0" indent="0">
              <a:buNone/>
            </a:pPr>
            <a:endParaRPr lang="es-ES" dirty="0"/>
          </a:p>
        </p:txBody>
      </p:sp>
      <p:sp>
        <p:nvSpPr>
          <p:cNvPr id="8" name="object 3">
            <a:extLst>
              <a:ext uri="{FF2B5EF4-FFF2-40B4-BE49-F238E27FC236}">
                <a16:creationId xmlns:a16="http://schemas.microsoft.com/office/drawing/2014/main" id="{9A61AF89-FF8A-4255-A88A-1370A1EBCF99}"/>
              </a:ext>
            </a:extLst>
          </p:cNvPr>
          <p:cNvSpPr txBox="1">
            <a:spLocks/>
          </p:cNvSpPr>
          <p:nvPr/>
        </p:nvSpPr>
        <p:spPr>
          <a:xfrm>
            <a:off x="838200" y="1734957"/>
            <a:ext cx="1475105" cy="391160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s-ES" sz="2400" b="1" spc="-5" dirty="0">
                <a:latin typeface="Calibri"/>
                <a:cs typeface="Calibri"/>
              </a:rPr>
              <a:t>¿POR</a:t>
            </a:r>
            <a:r>
              <a:rPr lang="es-ES" sz="2400" b="1" spc="-70" dirty="0">
                <a:latin typeface="Calibri"/>
                <a:cs typeface="Calibri"/>
              </a:rPr>
              <a:t> </a:t>
            </a:r>
            <a:r>
              <a:rPr lang="es-ES" sz="2400" b="1" dirty="0">
                <a:latin typeface="Calibri"/>
                <a:cs typeface="Calibri"/>
              </a:rPr>
              <a:t>QUÉ?</a:t>
            </a:r>
          </a:p>
        </p:txBody>
      </p:sp>
      <p:sp>
        <p:nvSpPr>
          <p:cNvPr id="9" name="Título 12">
            <a:extLst>
              <a:ext uri="{FF2B5EF4-FFF2-40B4-BE49-F238E27FC236}">
                <a16:creationId xmlns:a16="http://schemas.microsoft.com/office/drawing/2014/main" id="{7E141A02-42AF-4C39-9BD8-A3EBD455AE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br>
              <a:rPr lang="es-ES" sz="2800" b="1" spc="-5" dirty="0">
                <a:solidFill>
                  <a:srgbClr val="C63A51"/>
                </a:solidFill>
                <a:latin typeface="Arial"/>
                <a:cs typeface="Arial"/>
              </a:rPr>
            </a:br>
            <a:r>
              <a:rPr lang="es-ES" sz="2800" b="1" spc="-5" dirty="0">
                <a:latin typeface="Arial"/>
                <a:cs typeface="Arial"/>
              </a:rPr>
              <a:t>2.2.2</a:t>
            </a:r>
            <a:r>
              <a:rPr lang="es-ES" sz="2800" b="1" spc="-15" dirty="0">
                <a:latin typeface="Arial"/>
                <a:cs typeface="Arial"/>
              </a:rPr>
              <a:t> </a:t>
            </a:r>
            <a:r>
              <a:rPr lang="es-ES" sz="2800" b="1" spc="-5" dirty="0">
                <a:latin typeface="Arial"/>
                <a:cs typeface="Arial"/>
              </a:rPr>
              <a:t>Promoción</a:t>
            </a:r>
            <a:r>
              <a:rPr lang="es-ES" sz="2800" b="1" spc="5" dirty="0">
                <a:latin typeface="Arial"/>
                <a:cs typeface="Arial"/>
              </a:rPr>
              <a:t> </a:t>
            </a:r>
            <a:r>
              <a:rPr lang="es-ES" sz="2800" b="1" spc="-5" dirty="0">
                <a:latin typeface="Arial"/>
                <a:cs typeface="Arial"/>
              </a:rPr>
              <a:t>delegada</a:t>
            </a:r>
            <a:br>
              <a:rPr lang="es-ES" sz="2800" dirty="0">
                <a:solidFill>
                  <a:srgbClr val="C63A51"/>
                </a:solidFill>
                <a:latin typeface="Arial"/>
                <a:cs typeface="Arial"/>
              </a:rPr>
            </a:br>
            <a:endParaRPr lang="es-ES" sz="2800" dirty="0">
              <a:solidFill>
                <a:srgbClr val="C63A51"/>
              </a:solidFill>
            </a:endParaRP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8284E3BC-5981-4B58-9477-1C646684D60F}"/>
              </a:ext>
            </a:extLst>
          </p:cNvPr>
          <p:cNvSpPr/>
          <p:nvPr/>
        </p:nvSpPr>
        <p:spPr>
          <a:xfrm>
            <a:off x="10277475" y="5836381"/>
            <a:ext cx="1273415" cy="472285"/>
          </a:xfrm>
          <a:prstGeom prst="rect">
            <a:avLst/>
          </a:prstGeom>
          <a:blipFill dpi="0" rotWithShape="1">
            <a:blip r:embed="rId2">
              <a:alphaModFix amt="35000"/>
            </a:blip>
            <a:srcRect/>
            <a:stretch>
              <a:fillRect l="-7826" t="-60103" r="-12732" b="-1838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32925338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9F202F0E-2427-4050-B198-84430D172590}"/>
              </a:ext>
            </a:extLst>
          </p:cNvPr>
          <p:cNvCxnSpPr>
            <a:cxnSpLocks/>
          </p:cNvCxnSpPr>
          <p:nvPr/>
        </p:nvCxnSpPr>
        <p:spPr>
          <a:xfrm>
            <a:off x="896256" y="1553029"/>
            <a:ext cx="11295744" cy="0"/>
          </a:xfrm>
          <a:prstGeom prst="line">
            <a:avLst/>
          </a:prstGeom>
          <a:ln w="44450" cmpd="sng">
            <a:solidFill>
              <a:srgbClr val="C6290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object 4">
            <a:extLst>
              <a:ext uri="{FF2B5EF4-FFF2-40B4-BE49-F238E27FC236}">
                <a16:creationId xmlns:a16="http://schemas.microsoft.com/office/drawing/2014/main" id="{EE0DCED7-FB49-473D-97C8-0FE9F6F4729C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869857" y="1794624"/>
            <a:ext cx="2276309" cy="692114"/>
          </a:xfrm>
          <a:prstGeom prst="rect">
            <a:avLst/>
          </a:prstGeom>
        </p:spPr>
      </p:pic>
      <p:sp>
        <p:nvSpPr>
          <p:cNvPr id="14" name="Marcador de contenido 13">
            <a:extLst>
              <a:ext uri="{FF2B5EF4-FFF2-40B4-BE49-F238E27FC236}">
                <a16:creationId xmlns:a16="http://schemas.microsoft.com/office/drawing/2014/main" id="{40EF40F7-D11A-4739-AA8E-918715B8DB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s-ES" sz="2900" b="1" spc="-5" dirty="0">
                <a:solidFill>
                  <a:srgbClr val="C63A51"/>
                </a:solidFill>
                <a:cs typeface="Arial"/>
              </a:rPr>
              <a:t>Operador </a:t>
            </a:r>
            <a:r>
              <a:rPr lang="es-ES" sz="2900" b="1" dirty="0">
                <a:solidFill>
                  <a:srgbClr val="C63A51"/>
                </a:solidFill>
                <a:cs typeface="Arial"/>
              </a:rPr>
              <a:t>PPP</a:t>
            </a:r>
            <a:r>
              <a:rPr lang="es-ES" sz="2900" b="1" spc="-40" dirty="0">
                <a:solidFill>
                  <a:srgbClr val="C63A51"/>
                </a:solidFill>
                <a:cs typeface="Arial"/>
              </a:rPr>
              <a:t> </a:t>
            </a:r>
            <a:r>
              <a:rPr lang="es-ES" sz="2900" b="1" spc="-5" dirty="0" err="1">
                <a:solidFill>
                  <a:srgbClr val="C63A51"/>
                </a:solidFill>
                <a:cs typeface="Arial"/>
              </a:rPr>
              <a:t>metropolità</a:t>
            </a:r>
            <a:r>
              <a:rPr lang="es-ES" sz="2900" b="1" spc="-20" dirty="0">
                <a:solidFill>
                  <a:srgbClr val="C63A51"/>
                </a:solidFill>
                <a:cs typeface="Arial"/>
              </a:rPr>
              <a:t> </a:t>
            </a:r>
            <a:r>
              <a:rPr lang="es-ES" sz="2900" b="1" dirty="0">
                <a:solidFill>
                  <a:srgbClr val="C63A51"/>
                </a:solidFill>
                <a:cs typeface="Arial"/>
              </a:rPr>
              <a:t>de</a:t>
            </a:r>
            <a:r>
              <a:rPr lang="es-ES" sz="2900" b="1" spc="-10" dirty="0">
                <a:solidFill>
                  <a:srgbClr val="C63A51"/>
                </a:solidFill>
                <a:cs typeface="Arial"/>
              </a:rPr>
              <a:t> </a:t>
            </a:r>
            <a:r>
              <a:rPr lang="es-ES" sz="2900" b="1" spc="-5" dirty="0" err="1">
                <a:solidFill>
                  <a:srgbClr val="C63A51"/>
                </a:solidFill>
                <a:cs typeface="Arial"/>
              </a:rPr>
              <a:t>lloguer</a:t>
            </a:r>
            <a:r>
              <a:rPr lang="es-ES" sz="2900" b="1" spc="-5" dirty="0">
                <a:solidFill>
                  <a:srgbClr val="C63A51"/>
                </a:solidFill>
                <a:cs typeface="Arial"/>
              </a:rPr>
              <a:t>:</a:t>
            </a:r>
            <a:endParaRPr lang="es-ES" sz="2900" dirty="0">
              <a:solidFill>
                <a:srgbClr val="C63A51"/>
              </a:solidFill>
              <a:cs typeface="Arial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s-ES" sz="2900" b="1" spc="-5" dirty="0" err="1">
                <a:solidFill>
                  <a:srgbClr val="C63A51"/>
                </a:solidFill>
                <a:cs typeface="Arial"/>
              </a:rPr>
              <a:t>estratègia</a:t>
            </a:r>
            <a:r>
              <a:rPr lang="es-ES" sz="2900" b="1" spc="-20" dirty="0">
                <a:solidFill>
                  <a:srgbClr val="C63A51"/>
                </a:solidFill>
                <a:cs typeface="Arial"/>
              </a:rPr>
              <a:t> </a:t>
            </a:r>
            <a:r>
              <a:rPr lang="es-ES" sz="2900" b="1" i="1" dirty="0">
                <a:solidFill>
                  <a:srgbClr val="C63A51"/>
                </a:solidFill>
                <a:cs typeface="Arial"/>
              </a:rPr>
              <a:t>top</a:t>
            </a:r>
            <a:r>
              <a:rPr lang="es-ES" sz="2900" b="1" i="1" spc="-35" dirty="0">
                <a:solidFill>
                  <a:srgbClr val="C63A51"/>
                </a:solidFill>
                <a:cs typeface="Arial"/>
              </a:rPr>
              <a:t> </a:t>
            </a:r>
            <a:r>
              <a:rPr lang="es-ES" sz="2900" b="1" i="1" dirty="0" err="1">
                <a:solidFill>
                  <a:srgbClr val="C63A51"/>
                </a:solidFill>
                <a:cs typeface="Arial"/>
              </a:rPr>
              <a:t>down</a:t>
            </a:r>
            <a:endParaRPr lang="es-ES" sz="2900" b="1" i="1" dirty="0">
              <a:solidFill>
                <a:srgbClr val="C63A51"/>
              </a:solidFill>
              <a:cs typeface="Arial"/>
            </a:endParaRPr>
          </a:p>
          <a:p>
            <a:pPr marL="12700">
              <a:lnSpc>
                <a:spcPct val="100000"/>
              </a:lnSpc>
            </a:pPr>
            <a:endParaRPr lang="es-ES" sz="2100" dirty="0">
              <a:solidFill>
                <a:srgbClr val="C63A51"/>
              </a:solidFill>
              <a:cs typeface="Arial"/>
            </a:endParaRPr>
          </a:p>
          <a:p>
            <a:pPr marL="12700" marR="8890" indent="-635" algn="just">
              <a:lnSpc>
                <a:spcPct val="110000"/>
              </a:lnSpc>
              <a:spcBef>
                <a:spcPts val="1150"/>
              </a:spcBef>
            </a:pPr>
            <a:r>
              <a:rPr lang="es-ES" sz="2100" spc="-5" dirty="0">
                <a:cs typeface="Arial MT"/>
              </a:rPr>
              <a:t> </a:t>
            </a:r>
            <a:r>
              <a:rPr lang="es-ES" sz="2100" spc="-5" dirty="0" err="1">
                <a:cs typeface="Arial MT"/>
              </a:rPr>
              <a:t>Creació</a:t>
            </a:r>
            <a:r>
              <a:rPr lang="es-ES" sz="2100" dirty="0">
                <a:cs typeface="Arial MT"/>
              </a:rPr>
              <a:t> </a:t>
            </a:r>
            <a:r>
              <a:rPr lang="es-ES" sz="2100" spc="-10" dirty="0" err="1">
                <a:cs typeface="Arial MT"/>
              </a:rPr>
              <a:t>d'una</a:t>
            </a:r>
            <a:r>
              <a:rPr lang="es-ES" sz="2100" spc="-5" dirty="0">
                <a:cs typeface="Arial MT"/>
              </a:rPr>
              <a:t> </a:t>
            </a:r>
            <a:r>
              <a:rPr lang="es-ES" sz="2100" b="1" spc="-5" dirty="0" err="1">
                <a:cs typeface="Arial"/>
              </a:rPr>
              <a:t>entitat</a:t>
            </a:r>
            <a:r>
              <a:rPr lang="es-ES" sz="2100" b="1" dirty="0">
                <a:cs typeface="Arial"/>
              </a:rPr>
              <a:t> </a:t>
            </a:r>
            <a:r>
              <a:rPr lang="es-ES" sz="2100" b="1" dirty="0" err="1">
                <a:cs typeface="Arial"/>
              </a:rPr>
              <a:t>amb</a:t>
            </a:r>
            <a:r>
              <a:rPr lang="es-ES" sz="2100" b="1" spc="5" dirty="0">
                <a:cs typeface="Arial"/>
              </a:rPr>
              <a:t> </a:t>
            </a:r>
            <a:r>
              <a:rPr lang="es-ES" sz="2100" b="1" spc="-5" dirty="0">
                <a:cs typeface="Arial"/>
              </a:rPr>
              <a:t>capital</a:t>
            </a:r>
            <a:r>
              <a:rPr lang="es-ES" sz="2100" b="1" dirty="0">
                <a:cs typeface="Arial"/>
              </a:rPr>
              <a:t> </a:t>
            </a:r>
            <a:r>
              <a:rPr lang="es-ES" sz="2100" b="1" spc="-5" dirty="0" err="1">
                <a:cs typeface="Arial"/>
              </a:rPr>
              <a:t>públic</a:t>
            </a:r>
            <a:r>
              <a:rPr lang="es-ES" sz="2100" b="1" dirty="0">
                <a:cs typeface="Arial"/>
              </a:rPr>
              <a:t> i</a:t>
            </a:r>
            <a:r>
              <a:rPr lang="es-ES" sz="2100" b="1" spc="5" dirty="0">
                <a:cs typeface="Arial"/>
              </a:rPr>
              <a:t> </a:t>
            </a:r>
            <a:r>
              <a:rPr lang="es-ES" sz="2100" b="1" spc="-5" dirty="0" err="1">
                <a:cs typeface="Arial"/>
              </a:rPr>
              <a:t>privat</a:t>
            </a:r>
            <a:r>
              <a:rPr lang="es-ES" sz="2100" b="1" dirty="0">
                <a:cs typeface="Arial"/>
              </a:rPr>
              <a:t> </a:t>
            </a:r>
            <a:r>
              <a:rPr lang="es-ES" sz="2100" spc="-5" dirty="0">
                <a:cs typeface="Arial MT"/>
              </a:rPr>
              <a:t>que</a:t>
            </a:r>
            <a:r>
              <a:rPr lang="es-ES" sz="2100" dirty="0">
                <a:cs typeface="Arial MT"/>
              </a:rPr>
              <a:t> </a:t>
            </a:r>
            <a:r>
              <a:rPr lang="es-ES" sz="2100" spc="-5" dirty="0" err="1">
                <a:cs typeface="Arial MT"/>
              </a:rPr>
              <a:t>operi</a:t>
            </a:r>
            <a:r>
              <a:rPr lang="es-ES" sz="2100" dirty="0">
                <a:cs typeface="Arial MT"/>
              </a:rPr>
              <a:t> a</a:t>
            </a:r>
            <a:r>
              <a:rPr lang="es-ES" sz="2100" spc="5" dirty="0">
                <a:cs typeface="Arial MT"/>
              </a:rPr>
              <a:t> </a:t>
            </a:r>
            <a:r>
              <a:rPr lang="es-ES" sz="2100" spc="-5" dirty="0" err="1">
                <a:cs typeface="Arial MT"/>
              </a:rPr>
              <a:t>l'àrea</a:t>
            </a:r>
            <a:r>
              <a:rPr lang="es-ES" sz="2100" dirty="0">
                <a:cs typeface="Arial MT"/>
              </a:rPr>
              <a:t> </a:t>
            </a:r>
            <a:r>
              <a:rPr lang="es-ES" sz="2100" spc="-5" dirty="0">
                <a:cs typeface="Arial MT"/>
              </a:rPr>
              <a:t>metropolitana</a:t>
            </a:r>
            <a:r>
              <a:rPr lang="es-ES" sz="2100" dirty="0">
                <a:cs typeface="Arial MT"/>
              </a:rPr>
              <a:t> </a:t>
            </a:r>
            <a:r>
              <a:rPr lang="es-ES" sz="2100" spc="-15" dirty="0">
                <a:cs typeface="Arial MT"/>
              </a:rPr>
              <a:t>de </a:t>
            </a:r>
            <a:r>
              <a:rPr lang="es-ES" sz="2100" spc="-10" dirty="0">
                <a:cs typeface="Arial MT"/>
              </a:rPr>
              <a:t> </a:t>
            </a:r>
            <a:r>
              <a:rPr lang="es-ES" sz="2100" spc="-5" dirty="0">
                <a:cs typeface="Arial MT"/>
              </a:rPr>
              <a:t>Barcelona </a:t>
            </a:r>
            <a:r>
              <a:rPr lang="es-ES" sz="2100" spc="-5" dirty="0" err="1">
                <a:cs typeface="Arial MT"/>
              </a:rPr>
              <a:t>amb</a:t>
            </a:r>
            <a:r>
              <a:rPr lang="es-ES" sz="2100" spc="-5" dirty="0">
                <a:cs typeface="Arial MT"/>
              </a:rPr>
              <a:t> </a:t>
            </a:r>
            <a:r>
              <a:rPr lang="es-ES" sz="2100" b="1" spc="-5" dirty="0" err="1">
                <a:cs typeface="Arial"/>
              </a:rPr>
              <a:t>l'objectiu</a:t>
            </a:r>
            <a:r>
              <a:rPr lang="es-ES" sz="2100" b="1" spc="-5" dirty="0">
                <a:cs typeface="Arial"/>
              </a:rPr>
              <a:t> </a:t>
            </a:r>
            <a:r>
              <a:rPr lang="es-ES" sz="2100" b="1" spc="-10" dirty="0">
                <a:cs typeface="Arial"/>
              </a:rPr>
              <a:t>de </a:t>
            </a:r>
            <a:r>
              <a:rPr lang="es-ES" sz="2100" b="1" spc="-5" dirty="0" err="1">
                <a:cs typeface="Arial"/>
              </a:rPr>
              <a:t>promoure</a:t>
            </a:r>
            <a:r>
              <a:rPr lang="es-ES" sz="2100" b="1" spc="-5" dirty="0">
                <a:cs typeface="Arial"/>
              </a:rPr>
              <a:t> </a:t>
            </a:r>
            <a:r>
              <a:rPr lang="es-ES" sz="2100" b="1" dirty="0">
                <a:cs typeface="Arial"/>
              </a:rPr>
              <a:t>/ </a:t>
            </a:r>
            <a:r>
              <a:rPr lang="es-ES" sz="2100" b="1" spc="-5" dirty="0">
                <a:cs typeface="Arial"/>
              </a:rPr>
              <a:t>comprar </a:t>
            </a:r>
            <a:r>
              <a:rPr lang="es-ES" sz="2100" b="1" dirty="0">
                <a:cs typeface="Arial"/>
              </a:rPr>
              <a:t>i </a:t>
            </a:r>
            <a:r>
              <a:rPr lang="es-ES" sz="2100" b="1" spc="-10" dirty="0">
                <a:cs typeface="Arial"/>
              </a:rPr>
              <a:t>gestionar </a:t>
            </a:r>
            <a:r>
              <a:rPr lang="es-ES" sz="2100" spc="-5" dirty="0">
                <a:cs typeface="Arial MT"/>
              </a:rPr>
              <a:t>4.500 </a:t>
            </a:r>
            <a:r>
              <a:rPr lang="es-ES" sz="2100" spc="-5" dirty="0" err="1">
                <a:cs typeface="Arial MT"/>
              </a:rPr>
              <a:t>unitats</a:t>
            </a:r>
            <a:r>
              <a:rPr lang="es-ES" sz="2100" spc="-5" dirty="0">
                <a:cs typeface="Arial MT"/>
              </a:rPr>
              <a:t> </a:t>
            </a:r>
            <a:r>
              <a:rPr lang="es-ES" sz="2100" spc="-5" dirty="0" err="1">
                <a:cs typeface="Arial MT"/>
              </a:rPr>
              <a:t>d'habitatge</a:t>
            </a:r>
            <a:r>
              <a:rPr lang="es-ES" sz="2100" spc="-5" dirty="0">
                <a:cs typeface="Arial MT"/>
              </a:rPr>
              <a:t> </a:t>
            </a:r>
            <a:r>
              <a:rPr lang="es-ES" sz="2100" dirty="0">
                <a:cs typeface="Arial MT"/>
              </a:rPr>
              <a:t>de </a:t>
            </a:r>
            <a:r>
              <a:rPr lang="es-ES" sz="2100" spc="5" dirty="0">
                <a:cs typeface="Arial MT"/>
              </a:rPr>
              <a:t> </a:t>
            </a:r>
            <a:r>
              <a:rPr lang="es-ES" sz="2100" dirty="0" err="1">
                <a:cs typeface="Arial MT"/>
              </a:rPr>
              <a:t>lloguer</a:t>
            </a:r>
            <a:r>
              <a:rPr lang="es-ES" sz="2100" spc="-35" dirty="0">
                <a:cs typeface="Arial MT"/>
              </a:rPr>
              <a:t> </a:t>
            </a:r>
            <a:r>
              <a:rPr lang="es-ES" sz="2100" dirty="0" err="1">
                <a:cs typeface="Arial MT"/>
              </a:rPr>
              <a:t>assequibles</a:t>
            </a:r>
            <a:r>
              <a:rPr lang="es-ES" sz="2100" spc="-40" dirty="0">
                <a:cs typeface="Arial MT"/>
              </a:rPr>
              <a:t> </a:t>
            </a:r>
            <a:r>
              <a:rPr lang="es-ES" sz="2100" dirty="0">
                <a:cs typeface="Arial MT"/>
              </a:rPr>
              <a:t>(con</a:t>
            </a:r>
            <a:r>
              <a:rPr lang="es-ES" sz="2100" spc="-30" dirty="0">
                <a:cs typeface="Arial MT"/>
              </a:rPr>
              <a:t> </a:t>
            </a:r>
            <a:r>
              <a:rPr lang="es-ES" sz="2100" dirty="0" err="1">
                <a:cs typeface="Arial MT"/>
              </a:rPr>
              <a:t>possibilitat</a:t>
            </a:r>
            <a:r>
              <a:rPr lang="es-ES" sz="2100" spc="-40" dirty="0">
                <a:cs typeface="Arial MT"/>
              </a:rPr>
              <a:t> </a:t>
            </a:r>
            <a:r>
              <a:rPr lang="es-ES" sz="2100" dirty="0">
                <a:cs typeface="Arial MT"/>
              </a:rPr>
              <a:t>+20%),</a:t>
            </a:r>
            <a:r>
              <a:rPr lang="es-ES" sz="2100" spc="-25" dirty="0">
                <a:cs typeface="Arial MT"/>
              </a:rPr>
              <a:t> </a:t>
            </a:r>
            <a:r>
              <a:rPr lang="es-ES" sz="2100" dirty="0">
                <a:cs typeface="Arial MT"/>
              </a:rPr>
              <a:t>en</a:t>
            </a:r>
            <a:r>
              <a:rPr lang="es-ES" sz="2100" spc="-20" dirty="0">
                <a:cs typeface="Arial MT"/>
              </a:rPr>
              <a:t> </a:t>
            </a:r>
            <a:r>
              <a:rPr lang="es-ES" sz="2100" dirty="0">
                <a:cs typeface="Arial MT"/>
              </a:rPr>
              <a:t>un</a:t>
            </a:r>
            <a:r>
              <a:rPr lang="es-ES" sz="2100" spc="-10" dirty="0">
                <a:cs typeface="Arial MT"/>
              </a:rPr>
              <a:t> </a:t>
            </a:r>
            <a:r>
              <a:rPr lang="es-ES" sz="2100" dirty="0" err="1">
                <a:cs typeface="Arial MT"/>
              </a:rPr>
              <a:t>període</a:t>
            </a:r>
            <a:r>
              <a:rPr lang="es-ES" sz="2100" spc="-45" dirty="0">
                <a:cs typeface="Arial MT"/>
              </a:rPr>
              <a:t> </a:t>
            </a:r>
            <a:r>
              <a:rPr lang="es-ES" sz="2100" dirty="0">
                <a:cs typeface="Arial MT"/>
              </a:rPr>
              <a:t>de</a:t>
            </a:r>
            <a:r>
              <a:rPr lang="es-ES" sz="2100" spc="-20" dirty="0">
                <a:cs typeface="Arial MT"/>
              </a:rPr>
              <a:t> </a:t>
            </a:r>
            <a:r>
              <a:rPr lang="es-ES" sz="2100" dirty="0">
                <a:cs typeface="Arial MT"/>
              </a:rPr>
              <a:t>8</a:t>
            </a:r>
            <a:r>
              <a:rPr lang="es-ES" sz="2100" spc="-5" dirty="0">
                <a:cs typeface="Arial MT"/>
              </a:rPr>
              <a:t> </a:t>
            </a:r>
            <a:r>
              <a:rPr lang="es-ES" sz="2100" spc="-5" dirty="0" err="1">
                <a:cs typeface="Arial MT"/>
              </a:rPr>
              <a:t>anys</a:t>
            </a:r>
            <a:r>
              <a:rPr lang="es-ES" sz="2100" spc="-5" dirty="0">
                <a:cs typeface="Arial MT"/>
              </a:rPr>
              <a:t>.</a:t>
            </a:r>
            <a:endParaRPr lang="es-ES" sz="2100" dirty="0">
              <a:cs typeface="Arial MT"/>
            </a:endParaRPr>
          </a:p>
          <a:p>
            <a:pPr marL="13335" algn="just">
              <a:lnSpc>
                <a:spcPct val="100000"/>
              </a:lnSpc>
            </a:pPr>
            <a:r>
              <a:rPr lang="es-ES" sz="2100" dirty="0" err="1">
                <a:cs typeface="Arial MT"/>
              </a:rPr>
              <a:t>Principals</a:t>
            </a:r>
            <a:r>
              <a:rPr lang="es-ES" sz="2100" spc="-45" dirty="0">
                <a:cs typeface="Arial MT"/>
              </a:rPr>
              <a:t> </a:t>
            </a:r>
            <a:r>
              <a:rPr lang="es-ES" sz="2100" dirty="0" err="1">
                <a:cs typeface="Arial MT"/>
              </a:rPr>
              <a:t>condicions</a:t>
            </a:r>
            <a:r>
              <a:rPr lang="es-ES" sz="2100" spc="-40" dirty="0">
                <a:cs typeface="Arial MT"/>
              </a:rPr>
              <a:t> </a:t>
            </a:r>
            <a:r>
              <a:rPr lang="es-ES" sz="2100" spc="-5" dirty="0">
                <a:cs typeface="Arial MT"/>
              </a:rPr>
              <a:t>del</a:t>
            </a:r>
            <a:r>
              <a:rPr lang="es-ES" sz="2100" spc="-30" dirty="0">
                <a:cs typeface="Arial MT"/>
              </a:rPr>
              <a:t> </a:t>
            </a:r>
            <a:r>
              <a:rPr lang="es-ES" sz="2100" dirty="0" err="1">
                <a:cs typeface="Arial MT"/>
              </a:rPr>
              <a:t>projecte</a:t>
            </a:r>
            <a:r>
              <a:rPr lang="es-ES" sz="2100" dirty="0">
                <a:cs typeface="Arial MT"/>
              </a:rPr>
              <a:t>:</a:t>
            </a:r>
          </a:p>
          <a:p>
            <a:pPr marL="355600" marR="8890" indent="-343535" algn="just">
              <a:lnSpc>
                <a:spcPct val="110000"/>
              </a:lnSpc>
              <a:spcBef>
                <a:spcPts val="1205"/>
              </a:spcBef>
              <a:buChar char="•"/>
              <a:tabLst>
                <a:tab pos="355600" algn="l"/>
              </a:tabLst>
            </a:pPr>
            <a:r>
              <a:rPr lang="es-ES" sz="2100" spc="-5" dirty="0">
                <a:cs typeface="Arial MT"/>
              </a:rPr>
              <a:t>Empresa</a:t>
            </a:r>
            <a:r>
              <a:rPr lang="es-ES" sz="2100" spc="35" dirty="0">
                <a:cs typeface="Arial MT"/>
              </a:rPr>
              <a:t> </a:t>
            </a:r>
            <a:r>
              <a:rPr lang="es-ES" sz="2100" spc="-5" dirty="0" err="1">
                <a:cs typeface="Arial MT"/>
              </a:rPr>
              <a:t>públic</a:t>
            </a:r>
            <a:r>
              <a:rPr lang="es-ES" sz="2100" spc="40" dirty="0">
                <a:cs typeface="Arial MT"/>
              </a:rPr>
              <a:t> </a:t>
            </a:r>
            <a:r>
              <a:rPr lang="es-ES" sz="2100" dirty="0">
                <a:cs typeface="Arial MT"/>
              </a:rPr>
              <a:t>/</a:t>
            </a:r>
            <a:r>
              <a:rPr lang="es-ES" sz="2100" spc="45" dirty="0">
                <a:cs typeface="Arial MT"/>
              </a:rPr>
              <a:t> </a:t>
            </a:r>
            <a:r>
              <a:rPr lang="es-ES" sz="2100" spc="-10" dirty="0">
                <a:cs typeface="Arial MT"/>
              </a:rPr>
              <a:t>privada</a:t>
            </a:r>
            <a:r>
              <a:rPr lang="es-ES" sz="2100" spc="45" dirty="0">
                <a:cs typeface="Arial MT"/>
              </a:rPr>
              <a:t> </a:t>
            </a:r>
            <a:r>
              <a:rPr lang="es-ES" sz="2100" spc="-5" dirty="0" err="1">
                <a:cs typeface="Arial MT"/>
              </a:rPr>
              <a:t>amb</a:t>
            </a:r>
            <a:r>
              <a:rPr lang="es-ES" sz="2100" spc="30" dirty="0">
                <a:cs typeface="Arial MT"/>
              </a:rPr>
              <a:t> </a:t>
            </a:r>
            <a:r>
              <a:rPr lang="es-ES" sz="2100" spc="-5" dirty="0" err="1">
                <a:cs typeface="Arial MT"/>
              </a:rPr>
              <a:t>propietat</a:t>
            </a:r>
            <a:r>
              <a:rPr lang="es-ES" sz="2100" spc="55" dirty="0">
                <a:cs typeface="Arial MT"/>
              </a:rPr>
              <a:t> </a:t>
            </a:r>
            <a:r>
              <a:rPr lang="es-ES" sz="2100" spc="-10" dirty="0">
                <a:cs typeface="Arial MT"/>
              </a:rPr>
              <a:t>de</a:t>
            </a:r>
            <a:r>
              <a:rPr lang="es-ES" sz="2100" spc="45" dirty="0">
                <a:cs typeface="Arial MT"/>
              </a:rPr>
              <a:t> </a:t>
            </a:r>
            <a:r>
              <a:rPr lang="es-ES" sz="2100" spc="-5" dirty="0" err="1">
                <a:cs typeface="Arial MT"/>
              </a:rPr>
              <a:t>l'Ajuntament</a:t>
            </a:r>
            <a:r>
              <a:rPr lang="es-ES" sz="2100" spc="60" dirty="0">
                <a:cs typeface="Arial MT"/>
              </a:rPr>
              <a:t> </a:t>
            </a:r>
            <a:r>
              <a:rPr lang="es-ES" sz="2100" spc="-10" dirty="0">
                <a:cs typeface="Arial MT"/>
              </a:rPr>
              <a:t>de</a:t>
            </a:r>
            <a:r>
              <a:rPr lang="es-ES" sz="2100" spc="45" dirty="0">
                <a:cs typeface="Arial MT"/>
              </a:rPr>
              <a:t> </a:t>
            </a:r>
            <a:r>
              <a:rPr lang="es-ES" sz="2100" spc="-5" dirty="0">
                <a:cs typeface="Arial MT"/>
              </a:rPr>
              <a:t>Barcelona</a:t>
            </a:r>
            <a:r>
              <a:rPr lang="es-ES" sz="2100" spc="45" dirty="0">
                <a:cs typeface="Arial MT"/>
              </a:rPr>
              <a:t> </a:t>
            </a:r>
            <a:r>
              <a:rPr lang="es-ES" sz="2100" spc="-5" dirty="0">
                <a:cs typeface="Arial MT"/>
              </a:rPr>
              <a:t>(25%),</a:t>
            </a:r>
            <a:r>
              <a:rPr lang="es-ES" sz="2100" spc="45" dirty="0">
                <a:cs typeface="Arial MT"/>
              </a:rPr>
              <a:t> </a:t>
            </a:r>
            <a:r>
              <a:rPr lang="es-ES" sz="2100" spc="-5" dirty="0">
                <a:cs typeface="Arial MT"/>
              </a:rPr>
              <a:t>AMB</a:t>
            </a:r>
            <a:r>
              <a:rPr lang="es-ES" sz="2100" spc="45" dirty="0">
                <a:cs typeface="Arial MT"/>
              </a:rPr>
              <a:t> </a:t>
            </a:r>
            <a:r>
              <a:rPr lang="es-ES" sz="2100" spc="-5" dirty="0">
                <a:cs typeface="Arial MT"/>
              </a:rPr>
              <a:t>(25%) </a:t>
            </a:r>
            <a:r>
              <a:rPr lang="es-ES" sz="2100" spc="-375" dirty="0">
                <a:cs typeface="Arial MT"/>
              </a:rPr>
              <a:t> </a:t>
            </a:r>
            <a:r>
              <a:rPr lang="es-ES" sz="2100" dirty="0">
                <a:cs typeface="Arial MT"/>
              </a:rPr>
              <a:t>i</a:t>
            </a:r>
            <a:r>
              <a:rPr lang="es-ES" sz="2100" spc="5" dirty="0">
                <a:cs typeface="Arial MT"/>
              </a:rPr>
              <a:t> </a:t>
            </a:r>
            <a:r>
              <a:rPr lang="es-ES" sz="2100" spc="-5" dirty="0">
                <a:cs typeface="Arial MT"/>
              </a:rPr>
              <a:t>capital</a:t>
            </a:r>
            <a:r>
              <a:rPr lang="es-ES" sz="2100" dirty="0">
                <a:cs typeface="Arial MT"/>
              </a:rPr>
              <a:t> </a:t>
            </a:r>
            <a:r>
              <a:rPr lang="es-ES" sz="2100" spc="-5" dirty="0" err="1">
                <a:cs typeface="Arial MT"/>
              </a:rPr>
              <a:t>privat</a:t>
            </a:r>
            <a:r>
              <a:rPr lang="es-ES" sz="2100" dirty="0">
                <a:cs typeface="Arial MT"/>
              </a:rPr>
              <a:t> </a:t>
            </a:r>
            <a:r>
              <a:rPr lang="es-ES" sz="2100" spc="-5" dirty="0">
                <a:cs typeface="Arial MT"/>
              </a:rPr>
              <a:t>(50%).</a:t>
            </a:r>
            <a:r>
              <a:rPr lang="es-ES" sz="2100" dirty="0">
                <a:cs typeface="Arial MT"/>
              </a:rPr>
              <a:t> En</a:t>
            </a:r>
            <a:r>
              <a:rPr lang="es-ES" sz="2100" spc="5" dirty="0">
                <a:cs typeface="Arial MT"/>
              </a:rPr>
              <a:t> </a:t>
            </a:r>
            <a:r>
              <a:rPr lang="es-ES" sz="2100" dirty="0">
                <a:cs typeface="Arial MT"/>
              </a:rPr>
              <a:t>el</a:t>
            </a:r>
            <a:r>
              <a:rPr lang="es-ES" sz="2100" spc="5" dirty="0">
                <a:cs typeface="Arial MT"/>
              </a:rPr>
              <a:t> </a:t>
            </a:r>
            <a:r>
              <a:rPr lang="es-ES" sz="2100" dirty="0" err="1">
                <a:cs typeface="Arial MT"/>
              </a:rPr>
              <a:t>soci</a:t>
            </a:r>
            <a:r>
              <a:rPr lang="es-ES" sz="2100" spc="5" dirty="0">
                <a:cs typeface="Arial MT"/>
              </a:rPr>
              <a:t> </a:t>
            </a:r>
            <a:r>
              <a:rPr lang="es-ES" sz="2100" spc="-5" dirty="0" err="1">
                <a:cs typeface="Arial MT"/>
              </a:rPr>
              <a:t>privat</a:t>
            </a:r>
            <a:r>
              <a:rPr lang="es-ES" sz="2100" dirty="0">
                <a:cs typeface="Arial MT"/>
              </a:rPr>
              <a:t> </a:t>
            </a:r>
            <a:r>
              <a:rPr lang="es-ES" sz="2100" spc="-5" dirty="0" err="1">
                <a:cs typeface="Arial MT"/>
              </a:rPr>
              <a:t>busquem</a:t>
            </a:r>
            <a:r>
              <a:rPr lang="es-ES" sz="2100" dirty="0">
                <a:cs typeface="Arial MT"/>
              </a:rPr>
              <a:t> </a:t>
            </a:r>
            <a:r>
              <a:rPr lang="es-ES" sz="2100" spc="-5" dirty="0" err="1">
                <a:cs typeface="Arial MT"/>
              </a:rPr>
              <a:t>capacitat</a:t>
            </a:r>
            <a:r>
              <a:rPr lang="es-ES" sz="2100" dirty="0">
                <a:cs typeface="Arial MT"/>
              </a:rPr>
              <a:t> </a:t>
            </a:r>
            <a:r>
              <a:rPr lang="es-ES" sz="2100" spc="-5" dirty="0" err="1">
                <a:cs typeface="Arial MT"/>
              </a:rPr>
              <a:t>financera</a:t>
            </a:r>
            <a:r>
              <a:rPr lang="es-ES" sz="2100" spc="-5" dirty="0">
                <a:cs typeface="Arial MT"/>
              </a:rPr>
              <a:t>,</a:t>
            </a:r>
            <a:r>
              <a:rPr lang="es-ES" sz="2100" dirty="0">
                <a:cs typeface="Arial MT"/>
              </a:rPr>
              <a:t> </a:t>
            </a:r>
            <a:r>
              <a:rPr lang="es-ES" sz="2100" spc="-5" dirty="0" err="1">
                <a:cs typeface="Arial MT"/>
              </a:rPr>
              <a:t>però</a:t>
            </a:r>
            <a:r>
              <a:rPr lang="es-ES" sz="2100" dirty="0">
                <a:cs typeface="Arial MT"/>
              </a:rPr>
              <a:t> </a:t>
            </a:r>
            <a:r>
              <a:rPr lang="es-ES" sz="2100" spc="-5" dirty="0">
                <a:cs typeface="Arial MT"/>
              </a:rPr>
              <a:t>també </a:t>
            </a:r>
            <a:r>
              <a:rPr lang="es-ES" sz="2100" dirty="0">
                <a:cs typeface="Arial MT"/>
              </a:rPr>
              <a:t> </a:t>
            </a:r>
            <a:r>
              <a:rPr lang="es-ES" sz="2100" spc="-5" dirty="0" err="1">
                <a:cs typeface="Arial MT"/>
              </a:rPr>
              <a:t>experiència</a:t>
            </a:r>
            <a:r>
              <a:rPr lang="es-ES" sz="2100" spc="-5" dirty="0">
                <a:cs typeface="Arial MT"/>
              </a:rPr>
              <a:t> </a:t>
            </a:r>
            <a:r>
              <a:rPr lang="es-ES" sz="2100" spc="-10" dirty="0">
                <a:cs typeface="Arial MT"/>
              </a:rPr>
              <a:t>de </a:t>
            </a:r>
            <a:r>
              <a:rPr lang="es-ES" sz="2100" spc="-5" dirty="0" err="1">
                <a:cs typeface="Arial MT"/>
              </a:rPr>
              <a:t>gestió</a:t>
            </a:r>
            <a:r>
              <a:rPr lang="es-ES" sz="2100" spc="-5" dirty="0">
                <a:cs typeface="Arial MT"/>
              </a:rPr>
              <a:t> </a:t>
            </a:r>
            <a:r>
              <a:rPr lang="es-ES" sz="2100" spc="-10" dirty="0">
                <a:cs typeface="Arial MT"/>
              </a:rPr>
              <a:t>en </a:t>
            </a:r>
            <a:r>
              <a:rPr lang="es-ES" sz="2100" spc="-5" dirty="0" err="1">
                <a:cs typeface="Arial MT"/>
              </a:rPr>
              <a:t>lloguer</a:t>
            </a:r>
            <a:r>
              <a:rPr lang="es-ES" sz="2100" spc="-5" dirty="0">
                <a:cs typeface="Arial MT"/>
              </a:rPr>
              <a:t> </a:t>
            </a:r>
            <a:r>
              <a:rPr lang="es-ES" sz="2100" spc="-5" dirty="0" err="1">
                <a:cs typeface="Arial MT"/>
              </a:rPr>
              <a:t>assequible</a:t>
            </a:r>
            <a:r>
              <a:rPr lang="es-ES" sz="2100" spc="-5" dirty="0">
                <a:cs typeface="Arial MT"/>
              </a:rPr>
              <a:t>. </a:t>
            </a:r>
            <a:r>
              <a:rPr lang="es-ES" sz="2100" b="1" spc="-5" dirty="0">
                <a:cs typeface="Arial"/>
              </a:rPr>
              <a:t>58M€ </a:t>
            </a:r>
            <a:r>
              <a:rPr lang="es-ES" sz="2100" b="1" spc="-10" dirty="0" err="1">
                <a:cs typeface="Arial"/>
              </a:rPr>
              <a:t>públics</a:t>
            </a:r>
            <a:r>
              <a:rPr lang="es-ES" sz="2100" b="1" spc="-10" dirty="0">
                <a:cs typeface="Arial"/>
              </a:rPr>
              <a:t> </a:t>
            </a:r>
            <a:r>
              <a:rPr lang="es-ES" sz="2100" b="1" dirty="0">
                <a:cs typeface="Arial"/>
              </a:rPr>
              <a:t>/ </a:t>
            </a:r>
            <a:r>
              <a:rPr lang="es-ES" sz="2100" b="1" spc="-5" dirty="0">
                <a:cs typeface="Arial"/>
              </a:rPr>
              <a:t>58M€ </a:t>
            </a:r>
            <a:r>
              <a:rPr lang="es-ES" sz="2100" b="1" spc="-5" dirty="0" err="1">
                <a:cs typeface="Arial"/>
              </a:rPr>
              <a:t>privats</a:t>
            </a:r>
            <a:r>
              <a:rPr lang="es-ES" sz="2100" b="1" spc="-5" dirty="0">
                <a:cs typeface="Arial"/>
              </a:rPr>
              <a:t> </a:t>
            </a:r>
            <a:r>
              <a:rPr lang="es-ES" sz="2100" b="1" spc="-15" dirty="0">
                <a:cs typeface="Arial"/>
              </a:rPr>
              <a:t>(CEVASA </a:t>
            </a:r>
            <a:r>
              <a:rPr lang="es-ES" sz="2100" b="1" dirty="0">
                <a:cs typeface="Arial"/>
              </a:rPr>
              <a:t>i </a:t>
            </a:r>
            <a:r>
              <a:rPr lang="es-ES" sz="2100" b="1" spc="5" dirty="0">
                <a:cs typeface="Arial"/>
              </a:rPr>
              <a:t> </a:t>
            </a:r>
            <a:r>
              <a:rPr lang="es-ES" sz="2100" b="1" spc="-5" dirty="0">
                <a:cs typeface="Arial"/>
              </a:rPr>
              <a:t>NEINOR)</a:t>
            </a:r>
            <a:endParaRPr lang="es-ES" sz="2100" dirty="0">
              <a:cs typeface="Arial"/>
            </a:endParaRPr>
          </a:p>
          <a:p>
            <a:pPr marL="355600" marR="10795" indent="-342900" algn="just">
              <a:lnSpc>
                <a:spcPct val="110000"/>
              </a:lnSpc>
              <a:spcBef>
                <a:spcPts val="1200"/>
              </a:spcBef>
              <a:buChar char="•"/>
              <a:tabLst>
                <a:tab pos="355600" algn="l"/>
              </a:tabLst>
            </a:pPr>
            <a:r>
              <a:rPr lang="es-ES" sz="2100" dirty="0">
                <a:cs typeface="Arial MT"/>
              </a:rPr>
              <a:t>El </a:t>
            </a:r>
            <a:r>
              <a:rPr lang="es-ES" sz="2100" dirty="0" err="1">
                <a:cs typeface="Arial MT"/>
              </a:rPr>
              <a:t>sòl</a:t>
            </a:r>
            <a:r>
              <a:rPr lang="es-ES" sz="2100" dirty="0">
                <a:cs typeface="Arial MT"/>
              </a:rPr>
              <a:t> </a:t>
            </a:r>
            <a:r>
              <a:rPr lang="es-ES" sz="2100" spc="-5" dirty="0" err="1">
                <a:cs typeface="Arial MT"/>
              </a:rPr>
              <a:t>aportat</a:t>
            </a:r>
            <a:r>
              <a:rPr lang="es-ES" sz="2100" spc="-5" dirty="0">
                <a:cs typeface="Arial MT"/>
              </a:rPr>
              <a:t> per </a:t>
            </a:r>
            <a:r>
              <a:rPr lang="es-ES" sz="2100" spc="-10" dirty="0">
                <a:cs typeface="Arial MT"/>
              </a:rPr>
              <a:t>les </a:t>
            </a:r>
            <a:r>
              <a:rPr lang="es-ES" sz="2100" spc="-5" dirty="0" err="1">
                <a:cs typeface="Arial MT"/>
              </a:rPr>
              <a:t>institucions</a:t>
            </a:r>
            <a:r>
              <a:rPr lang="es-ES" sz="2100" spc="-5" dirty="0">
                <a:cs typeface="Arial MT"/>
              </a:rPr>
              <a:t> públiques </a:t>
            </a:r>
            <a:r>
              <a:rPr lang="es-ES" sz="2100" dirty="0" err="1">
                <a:cs typeface="Arial MT"/>
              </a:rPr>
              <a:t>ho</a:t>
            </a:r>
            <a:r>
              <a:rPr lang="es-ES" sz="2100" dirty="0">
                <a:cs typeface="Arial MT"/>
              </a:rPr>
              <a:t> </a:t>
            </a:r>
            <a:r>
              <a:rPr lang="es-ES" sz="2100" spc="-5" dirty="0" err="1">
                <a:cs typeface="Arial MT"/>
              </a:rPr>
              <a:t>serà</a:t>
            </a:r>
            <a:r>
              <a:rPr lang="es-ES" sz="2100" spc="-5" dirty="0">
                <a:cs typeface="Arial MT"/>
              </a:rPr>
              <a:t> </a:t>
            </a:r>
            <a:r>
              <a:rPr lang="es-ES" sz="2100" spc="-10" dirty="0">
                <a:cs typeface="Arial MT"/>
              </a:rPr>
              <a:t>en </a:t>
            </a:r>
            <a:r>
              <a:rPr lang="es-ES" sz="2100" spc="-5" dirty="0" err="1">
                <a:cs typeface="Arial MT"/>
              </a:rPr>
              <a:t>dret</a:t>
            </a:r>
            <a:r>
              <a:rPr lang="es-ES" sz="2100" spc="-5" dirty="0">
                <a:cs typeface="Arial MT"/>
              </a:rPr>
              <a:t> </a:t>
            </a:r>
            <a:r>
              <a:rPr lang="es-ES" sz="2100" dirty="0">
                <a:cs typeface="Arial MT"/>
              </a:rPr>
              <a:t>de </a:t>
            </a:r>
            <a:r>
              <a:rPr lang="es-ES" sz="2100" spc="-5" dirty="0" err="1">
                <a:cs typeface="Arial MT"/>
              </a:rPr>
              <a:t>superfície</a:t>
            </a:r>
            <a:r>
              <a:rPr lang="es-ES" sz="2100" spc="-5" dirty="0">
                <a:cs typeface="Arial MT"/>
              </a:rPr>
              <a:t> </a:t>
            </a:r>
            <a:r>
              <a:rPr lang="es-ES" sz="2100" dirty="0">
                <a:cs typeface="Arial MT"/>
              </a:rPr>
              <a:t>a </a:t>
            </a:r>
            <a:r>
              <a:rPr lang="es-ES" sz="2100" spc="-10" dirty="0" err="1">
                <a:cs typeface="Arial MT"/>
              </a:rPr>
              <a:t>molt</a:t>
            </a:r>
            <a:r>
              <a:rPr lang="es-ES" sz="2100" spc="-10" dirty="0">
                <a:cs typeface="Arial MT"/>
              </a:rPr>
              <a:t> </a:t>
            </a:r>
            <a:r>
              <a:rPr lang="es-ES" sz="2100" spc="-10" dirty="0" err="1">
                <a:cs typeface="Arial MT"/>
              </a:rPr>
              <a:t>llarg</a:t>
            </a:r>
            <a:r>
              <a:rPr lang="es-ES" sz="2100" spc="-10" dirty="0">
                <a:cs typeface="Arial MT"/>
              </a:rPr>
              <a:t> </a:t>
            </a:r>
            <a:r>
              <a:rPr lang="es-ES" sz="2100" spc="-5" dirty="0">
                <a:cs typeface="Arial MT"/>
              </a:rPr>
              <a:t> </a:t>
            </a:r>
            <a:r>
              <a:rPr lang="es-ES" sz="2100" spc="-5" dirty="0" err="1">
                <a:cs typeface="Arial MT"/>
              </a:rPr>
              <a:t>termini</a:t>
            </a:r>
            <a:r>
              <a:rPr lang="es-ES" sz="2100" spc="-35" dirty="0">
                <a:cs typeface="Arial MT"/>
              </a:rPr>
              <a:t> </a:t>
            </a:r>
            <a:r>
              <a:rPr lang="es-ES" sz="2100" dirty="0">
                <a:cs typeface="Arial MT"/>
              </a:rPr>
              <a:t>(99</a:t>
            </a:r>
            <a:r>
              <a:rPr lang="es-ES" sz="2100" spc="-20" dirty="0">
                <a:cs typeface="Arial MT"/>
              </a:rPr>
              <a:t> </a:t>
            </a:r>
            <a:r>
              <a:rPr lang="es-ES" sz="2100" spc="-5" dirty="0" err="1">
                <a:cs typeface="Arial MT"/>
              </a:rPr>
              <a:t>anys</a:t>
            </a:r>
            <a:r>
              <a:rPr lang="es-ES" sz="2100" spc="-5" dirty="0">
                <a:cs typeface="Arial MT"/>
              </a:rPr>
              <a:t>).</a:t>
            </a:r>
            <a:endParaRPr lang="es-ES" sz="2100" dirty="0">
              <a:cs typeface="Arial MT"/>
            </a:endParaRPr>
          </a:p>
          <a:p>
            <a:pPr marL="355600" marR="8255" indent="-343535" algn="just">
              <a:lnSpc>
                <a:spcPct val="110000"/>
              </a:lnSpc>
              <a:spcBef>
                <a:spcPts val="1200"/>
              </a:spcBef>
              <a:buClr>
                <a:srgbClr val="954F72"/>
              </a:buClr>
              <a:buFont typeface="Wingdings"/>
              <a:buChar char=""/>
              <a:tabLst>
                <a:tab pos="355600" algn="l"/>
              </a:tabLst>
            </a:pPr>
            <a:r>
              <a:rPr lang="es-ES" sz="2100" spc="-5" dirty="0">
                <a:cs typeface="Arial MT"/>
              </a:rPr>
              <a:t>Empresa</a:t>
            </a:r>
            <a:r>
              <a:rPr lang="es-ES" sz="2100" dirty="0">
                <a:cs typeface="Arial MT"/>
              </a:rPr>
              <a:t> </a:t>
            </a:r>
            <a:r>
              <a:rPr lang="es-ES" sz="2100" spc="-5" dirty="0">
                <a:cs typeface="Arial MT"/>
              </a:rPr>
              <a:t>orientada</a:t>
            </a:r>
            <a:r>
              <a:rPr lang="es-ES" sz="2100" dirty="0">
                <a:cs typeface="Arial MT"/>
              </a:rPr>
              <a:t> al</a:t>
            </a:r>
            <a:r>
              <a:rPr lang="es-ES" sz="2100" spc="5" dirty="0">
                <a:cs typeface="Arial MT"/>
              </a:rPr>
              <a:t> </a:t>
            </a:r>
            <a:r>
              <a:rPr lang="es-ES" sz="2100" spc="-5" dirty="0">
                <a:cs typeface="Arial MT"/>
              </a:rPr>
              <a:t>beneficio</a:t>
            </a:r>
            <a:r>
              <a:rPr lang="es-ES" sz="2100" dirty="0">
                <a:cs typeface="Arial MT"/>
              </a:rPr>
              <a:t> </a:t>
            </a:r>
            <a:r>
              <a:rPr lang="es-ES" sz="2100" spc="-5" dirty="0">
                <a:cs typeface="Arial MT"/>
              </a:rPr>
              <a:t>limitado.</a:t>
            </a:r>
            <a:r>
              <a:rPr lang="es-ES" sz="2100" dirty="0">
                <a:cs typeface="Arial MT"/>
              </a:rPr>
              <a:t> </a:t>
            </a:r>
            <a:r>
              <a:rPr lang="es-ES" sz="2100" b="1" spc="-5" dirty="0">
                <a:cs typeface="Arial"/>
              </a:rPr>
              <a:t>SIN</a:t>
            </a:r>
            <a:r>
              <a:rPr lang="es-ES" sz="2100" b="1" dirty="0">
                <a:cs typeface="Arial"/>
              </a:rPr>
              <a:t> </a:t>
            </a:r>
            <a:r>
              <a:rPr lang="es-ES" sz="2100" spc="-5" dirty="0">
                <a:cs typeface="Arial MT"/>
              </a:rPr>
              <a:t>derecho</a:t>
            </a:r>
            <a:r>
              <a:rPr lang="es-ES" sz="2100" dirty="0">
                <a:cs typeface="Arial MT"/>
              </a:rPr>
              <a:t> de</a:t>
            </a:r>
            <a:r>
              <a:rPr lang="es-ES" sz="2100" spc="5" dirty="0">
                <a:cs typeface="Arial MT"/>
              </a:rPr>
              <a:t> </a:t>
            </a:r>
            <a:r>
              <a:rPr lang="es-ES" sz="2100" spc="-5" dirty="0">
                <a:cs typeface="Arial MT"/>
              </a:rPr>
              <a:t>cobro</a:t>
            </a:r>
            <a:r>
              <a:rPr lang="es-ES" sz="2100" dirty="0">
                <a:cs typeface="Arial MT"/>
              </a:rPr>
              <a:t> </a:t>
            </a:r>
            <a:r>
              <a:rPr lang="es-ES" sz="2100" spc="-5" dirty="0">
                <a:cs typeface="Arial MT"/>
              </a:rPr>
              <a:t>preferente</a:t>
            </a:r>
            <a:r>
              <a:rPr lang="es-ES" sz="2100" dirty="0">
                <a:cs typeface="Arial MT"/>
              </a:rPr>
              <a:t> </a:t>
            </a:r>
            <a:r>
              <a:rPr lang="es-ES" sz="2100" spc="-5" dirty="0">
                <a:cs typeface="Arial MT"/>
              </a:rPr>
              <a:t>sobre </a:t>
            </a:r>
            <a:r>
              <a:rPr lang="es-ES" sz="2100" dirty="0">
                <a:cs typeface="Arial MT"/>
              </a:rPr>
              <a:t> </a:t>
            </a:r>
            <a:r>
              <a:rPr lang="es-ES" sz="2100" spc="-5" dirty="0">
                <a:cs typeface="Arial MT"/>
              </a:rPr>
              <a:t>dividendos</a:t>
            </a:r>
            <a:r>
              <a:rPr lang="es-ES" sz="2100" dirty="0">
                <a:cs typeface="Arial MT"/>
              </a:rPr>
              <a:t> </a:t>
            </a:r>
            <a:r>
              <a:rPr lang="es-ES" sz="2100" spc="-5" dirty="0">
                <a:cs typeface="Arial MT"/>
              </a:rPr>
              <a:t>del</a:t>
            </a:r>
            <a:r>
              <a:rPr lang="es-ES" sz="2100" dirty="0">
                <a:cs typeface="Arial MT"/>
              </a:rPr>
              <a:t> </a:t>
            </a:r>
            <a:r>
              <a:rPr lang="es-ES" sz="2100" spc="-5" dirty="0">
                <a:cs typeface="Arial MT"/>
              </a:rPr>
              <a:t>capital</a:t>
            </a:r>
            <a:r>
              <a:rPr lang="es-ES" sz="2100" dirty="0">
                <a:cs typeface="Arial MT"/>
              </a:rPr>
              <a:t> </a:t>
            </a:r>
            <a:r>
              <a:rPr lang="es-ES" sz="2100" spc="-5" dirty="0">
                <a:cs typeface="Arial MT"/>
              </a:rPr>
              <a:t>privado</a:t>
            </a:r>
            <a:r>
              <a:rPr lang="es-ES" sz="2100" dirty="0">
                <a:cs typeface="Arial MT"/>
              </a:rPr>
              <a:t> </a:t>
            </a:r>
            <a:r>
              <a:rPr lang="es-ES" sz="2100" spc="-5" dirty="0">
                <a:cs typeface="Arial MT"/>
              </a:rPr>
              <a:t>(5%)</a:t>
            </a:r>
            <a:r>
              <a:rPr lang="es-ES" sz="2100" dirty="0">
                <a:cs typeface="Arial MT"/>
              </a:rPr>
              <a:t> </a:t>
            </a:r>
            <a:r>
              <a:rPr lang="es-ES" sz="2100" spc="-5" dirty="0">
                <a:cs typeface="Arial MT"/>
              </a:rPr>
              <a:t>durante</a:t>
            </a:r>
            <a:r>
              <a:rPr lang="es-ES" sz="2100" dirty="0">
                <a:cs typeface="Arial MT"/>
              </a:rPr>
              <a:t> </a:t>
            </a:r>
            <a:r>
              <a:rPr lang="es-ES" sz="2100" spc="-10" dirty="0">
                <a:cs typeface="Arial MT"/>
              </a:rPr>
              <a:t>un</a:t>
            </a:r>
            <a:r>
              <a:rPr lang="es-ES" sz="2100" spc="-5" dirty="0">
                <a:cs typeface="Arial MT"/>
              </a:rPr>
              <a:t> tempo</a:t>
            </a:r>
            <a:r>
              <a:rPr lang="es-ES" sz="2100" dirty="0">
                <a:cs typeface="Arial MT"/>
              </a:rPr>
              <a:t> </a:t>
            </a:r>
            <a:r>
              <a:rPr lang="es-ES" sz="2100" spc="-5" dirty="0">
                <a:cs typeface="Arial MT"/>
              </a:rPr>
              <a:t>limitado,</a:t>
            </a:r>
            <a:r>
              <a:rPr lang="es-ES" sz="2100" dirty="0">
                <a:cs typeface="Arial MT"/>
              </a:rPr>
              <a:t> </a:t>
            </a:r>
            <a:r>
              <a:rPr lang="es-ES" sz="2100" spc="-10" dirty="0">
                <a:cs typeface="Arial MT"/>
              </a:rPr>
              <a:t>máximo</a:t>
            </a:r>
            <a:r>
              <a:rPr lang="es-ES" sz="2100" spc="-5" dirty="0">
                <a:cs typeface="Arial MT"/>
              </a:rPr>
              <a:t> </a:t>
            </a:r>
            <a:r>
              <a:rPr lang="es-ES" sz="2100" dirty="0">
                <a:cs typeface="Arial MT"/>
              </a:rPr>
              <a:t>15</a:t>
            </a:r>
            <a:r>
              <a:rPr lang="es-ES" sz="2100" spc="5" dirty="0">
                <a:cs typeface="Arial MT"/>
              </a:rPr>
              <a:t> </a:t>
            </a:r>
            <a:r>
              <a:rPr lang="es-ES" sz="2100" spc="-5" dirty="0">
                <a:cs typeface="Arial MT"/>
              </a:rPr>
              <a:t>años,</a:t>
            </a:r>
            <a:r>
              <a:rPr lang="es-ES" sz="2100" dirty="0">
                <a:cs typeface="Arial MT"/>
              </a:rPr>
              <a:t> y </a:t>
            </a:r>
            <a:r>
              <a:rPr lang="es-ES" sz="2100" spc="-375" dirty="0">
                <a:cs typeface="Arial MT"/>
              </a:rPr>
              <a:t> </a:t>
            </a:r>
            <a:r>
              <a:rPr lang="es-ES" sz="2100" spc="-5" dirty="0">
                <a:cs typeface="Arial MT"/>
              </a:rPr>
              <a:t>compromiso</a:t>
            </a:r>
            <a:r>
              <a:rPr lang="es-ES" sz="2100" dirty="0">
                <a:cs typeface="Arial MT"/>
              </a:rPr>
              <a:t> </a:t>
            </a:r>
            <a:r>
              <a:rPr lang="es-ES" sz="2100" spc="-5" dirty="0">
                <a:cs typeface="Arial MT"/>
              </a:rPr>
              <a:t>del</a:t>
            </a:r>
            <a:r>
              <a:rPr lang="es-ES" sz="2100" dirty="0">
                <a:cs typeface="Arial MT"/>
              </a:rPr>
              <a:t> </a:t>
            </a:r>
            <a:r>
              <a:rPr lang="es-ES" sz="2100" spc="-5" dirty="0">
                <a:cs typeface="Arial MT"/>
              </a:rPr>
              <a:t>capital</a:t>
            </a:r>
            <a:r>
              <a:rPr lang="es-ES" sz="2100" dirty="0">
                <a:cs typeface="Arial MT"/>
              </a:rPr>
              <a:t> </a:t>
            </a:r>
            <a:r>
              <a:rPr lang="es-ES" sz="2100" spc="-5" dirty="0">
                <a:cs typeface="Arial MT"/>
              </a:rPr>
              <a:t>público</a:t>
            </a:r>
            <a:r>
              <a:rPr lang="es-ES" sz="2100" dirty="0">
                <a:cs typeface="Arial MT"/>
              </a:rPr>
              <a:t> de</a:t>
            </a:r>
            <a:r>
              <a:rPr lang="es-ES" sz="2100" spc="5" dirty="0">
                <a:cs typeface="Arial MT"/>
              </a:rPr>
              <a:t> </a:t>
            </a:r>
            <a:r>
              <a:rPr lang="es-ES" sz="2100" spc="-5" dirty="0">
                <a:cs typeface="Arial MT"/>
              </a:rPr>
              <a:t>reinvertir</a:t>
            </a:r>
            <a:r>
              <a:rPr lang="es-ES" sz="2100" dirty="0">
                <a:cs typeface="Arial MT"/>
              </a:rPr>
              <a:t> </a:t>
            </a:r>
            <a:r>
              <a:rPr lang="es-ES" sz="2100" spc="-5" dirty="0">
                <a:cs typeface="Arial MT"/>
              </a:rPr>
              <a:t>sus</a:t>
            </a:r>
            <a:r>
              <a:rPr lang="es-ES" sz="2100" dirty="0">
                <a:cs typeface="Arial MT"/>
              </a:rPr>
              <a:t> </a:t>
            </a:r>
            <a:r>
              <a:rPr lang="es-ES" sz="2100" spc="-5" dirty="0">
                <a:cs typeface="Arial MT"/>
              </a:rPr>
              <a:t>beneficios</a:t>
            </a:r>
            <a:r>
              <a:rPr lang="es-ES" sz="2100" dirty="0">
                <a:cs typeface="Arial MT"/>
              </a:rPr>
              <a:t> </a:t>
            </a:r>
            <a:r>
              <a:rPr lang="es-ES" sz="2100" spc="-5" dirty="0">
                <a:cs typeface="Arial MT"/>
              </a:rPr>
              <a:t>preferentemente</a:t>
            </a:r>
            <a:r>
              <a:rPr lang="es-ES" sz="2100" dirty="0">
                <a:cs typeface="Arial MT"/>
              </a:rPr>
              <a:t> </a:t>
            </a:r>
            <a:r>
              <a:rPr lang="es-ES" sz="2100" spc="-10" dirty="0">
                <a:cs typeface="Arial MT"/>
              </a:rPr>
              <a:t>en</a:t>
            </a:r>
            <a:r>
              <a:rPr lang="es-ES" sz="2100" spc="-5" dirty="0">
                <a:cs typeface="Arial MT"/>
              </a:rPr>
              <a:t> </a:t>
            </a:r>
            <a:r>
              <a:rPr lang="es-ES" sz="2100" spc="-15" dirty="0">
                <a:cs typeface="Arial MT"/>
              </a:rPr>
              <a:t>la </a:t>
            </a:r>
            <a:r>
              <a:rPr lang="es-ES" sz="2100" spc="-10" dirty="0">
                <a:cs typeface="Arial MT"/>
              </a:rPr>
              <a:t> </a:t>
            </a:r>
            <a:r>
              <a:rPr lang="es-ES" sz="2100" dirty="0">
                <a:cs typeface="Arial MT"/>
              </a:rPr>
              <a:t>empresa.</a:t>
            </a:r>
          </a:p>
          <a:p>
            <a:pPr>
              <a:lnSpc>
                <a:spcPct val="100000"/>
              </a:lnSpc>
              <a:spcBef>
                <a:spcPts val="45"/>
              </a:spcBef>
              <a:buClr>
                <a:srgbClr val="954F72"/>
              </a:buClr>
              <a:buFont typeface="Wingdings"/>
              <a:buChar char=""/>
            </a:pPr>
            <a:endParaRPr lang="es-ES" sz="2100" dirty="0">
              <a:cs typeface="Arial MT"/>
            </a:endParaRPr>
          </a:p>
          <a:p>
            <a:pPr marL="355600" indent="-342900">
              <a:lnSpc>
                <a:spcPts val="1520"/>
              </a:lnSpc>
              <a:buClr>
                <a:srgbClr val="954F72"/>
              </a:buClr>
              <a:buFont typeface="Wingdings"/>
              <a:buChar char=""/>
              <a:tabLst>
                <a:tab pos="354965" algn="l"/>
                <a:tab pos="355600" algn="l"/>
              </a:tabLst>
            </a:pPr>
            <a:r>
              <a:rPr lang="es-ES" sz="2100" spc="-5" dirty="0">
                <a:cs typeface="Arial MT"/>
              </a:rPr>
              <a:t>Retribución</a:t>
            </a:r>
            <a:r>
              <a:rPr lang="es-ES" sz="2100" spc="20" dirty="0">
                <a:cs typeface="Arial MT"/>
              </a:rPr>
              <a:t> </a:t>
            </a:r>
            <a:r>
              <a:rPr lang="es-ES" sz="2100" spc="-10" dirty="0">
                <a:cs typeface="Arial MT"/>
              </a:rPr>
              <a:t>-&gt;</a:t>
            </a:r>
            <a:r>
              <a:rPr lang="es-ES" sz="2100" spc="30" dirty="0">
                <a:cs typeface="Arial MT"/>
              </a:rPr>
              <a:t> </a:t>
            </a:r>
            <a:r>
              <a:rPr lang="es-ES" sz="2100" b="1" spc="-5" dirty="0">
                <a:cs typeface="Arial"/>
              </a:rPr>
              <a:t>Promoción:</a:t>
            </a:r>
            <a:r>
              <a:rPr lang="es-ES" sz="2100" b="1" spc="15" dirty="0">
                <a:cs typeface="Arial"/>
              </a:rPr>
              <a:t> </a:t>
            </a:r>
            <a:r>
              <a:rPr lang="es-ES" sz="2100" b="1" spc="10" dirty="0">
                <a:cs typeface="Arial"/>
              </a:rPr>
              <a:t>3%</a:t>
            </a:r>
            <a:r>
              <a:rPr lang="es-ES" sz="2100" b="1" spc="-15" dirty="0">
                <a:cs typeface="Arial"/>
              </a:rPr>
              <a:t> </a:t>
            </a:r>
            <a:r>
              <a:rPr lang="es-ES" sz="2100" spc="-5" dirty="0">
                <a:cs typeface="Arial MT"/>
              </a:rPr>
              <a:t>(costes</a:t>
            </a:r>
            <a:r>
              <a:rPr lang="es-ES" sz="2100" spc="35" dirty="0">
                <a:cs typeface="Arial MT"/>
              </a:rPr>
              <a:t> </a:t>
            </a:r>
            <a:r>
              <a:rPr lang="es-ES" sz="2100" dirty="0">
                <a:cs typeface="Arial MT"/>
              </a:rPr>
              <a:t>de</a:t>
            </a:r>
            <a:r>
              <a:rPr lang="es-ES" sz="2100" spc="30" dirty="0">
                <a:cs typeface="Arial MT"/>
              </a:rPr>
              <a:t> </a:t>
            </a:r>
            <a:r>
              <a:rPr lang="es-ES" sz="2100" spc="-10" dirty="0">
                <a:cs typeface="Arial MT"/>
              </a:rPr>
              <a:t>la</a:t>
            </a:r>
            <a:r>
              <a:rPr lang="es-ES" sz="2100" spc="25" dirty="0">
                <a:cs typeface="Arial MT"/>
              </a:rPr>
              <a:t> </a:t>
            </a:r>
            <a:r>
              <a:rPr lang="es-ES" sz="2100" spc="-5" dirty="0">
                <a:cs typeface="Arial MT"/>
              </a:rPr>
              <a:t>promoción</a:t>
            </a:r>
            <a:r>
              <a:rPr lang="es-ES" sz="2100" spc="25" dirty="0">
                <a:cs typeface="Arial MT"/>
              </a:rPr>
              <a:t> </a:t>
            </a:r>
            <a:r>
              <a:rPr lang="es-ES" sz="2100" spc="-5" dirty="0">
                <a:cs typeface="Arial MT"/>
              </a:rPr>
              <a:t>sin</a:t>
            </a:r>
            <a:r>
              <a:rPr lang="es-ES" sz="2100" spc="20" dirty="0">
                <a:cs typeface="Arial MT"/>
              </a:rPr>
              <a:t> </a:t>
            </a:r>
            <a:r>
              <a:rPr lang="es-ES" sz="2100" spc="-5" dirty="0">
                <a:cs typeface="Arial MT"/>
              </a:rPr>
              <a:t>suelo)</a:t>
            </a:r>
            <a:r>
              <a:rPr lang="es-ES" sz="2100" spc="25" dirty="0">
                <a:cs typeface="Arial MT"/>
              </a:rPr>
              <a:t> </a:t>
            </a:r>
            <a:r>
              <a:rPr lang="es-ES" sz="2100" dirty="0">
                <a:cs typeface="Arial MT"/>
              </a:rPr>
              <a:t>y</a:t>
            </a:r>
            <a:r>
              <a:rPr lang="es-ES" sz="2100" spc="15" dirty="0">
                <a:cs typeface="Arial MT"/>
              </a:rPr>
              <a:t> </a:t>
            </a:r>
            <a:r>
              <a:rPr lang="es-ES" sz="2100" b="1" spc="-5" dirty="0">
                <a:cs typeface="Arial"/>
              </a:rPr>
              <a:t>gestión</a:t>
            </a:r>
            <a:r>
              <a:rPr lang="es-ES" sz="2100" b="1" spc="10" dirty="0">
                <a:cs typeface="Arial"/>
              </a:rPr>
              <a:t> </a:t>
            </a:r>
            <a:r>
              <a:rPr lang="es-ES" sz="2100" b="1" spc="-5" dirty="0">
                <a:cs typeface="Arial"/>
              </a:rPr>
              <a:t>alquiler</a:t>
            </a:r>
            <a:r>
              <a:rPr lang="es-ES" sz="2100" b="1" spc="30" dirty="0">
                <a:cs typeface="Arial"/>
              </a:rPr>
              <a:t> </a:t>
            </a:r>
            <a:r>
              <a:rPr lang="es-ES" sz="2100" b="1" spc="20" dirty="0">
                <a:cs typeface="Arial"/>
              </a:rPr>
              <a:t>6%</a:t>
            </a:r>
            <a:endParaRPr lang="es-ES" sz="2100" dirty="0">
              <a:cs typeface="Arial"/>
            </a:endParaRPr>
          </a:p>
          <a:p>
            <a:endParaRPr lang="es-ES" dirty="0"/>
          </a:p>
        </p:txBody>
      </p:sp>
      <p:sp>
        <p:nvSpPr>
          <p:cNvPr id="17" name="object 6">
            <a:extLst>
              <a:ext uri="{FF2B5EF4-FFF2-40B4-BE49-F238E27FC236}">
                <a16:creationId xmlns:a16="http://schemas.microsoft.com/office/drawing/2014/main" id="{E672C655-18DA-4F63-968C-4A55DAA1E3F5}"/>
              </a:ext>
            </a:extLst>
          </p:cNvPr>
          <p:cNvSpPr txBox="1"/>
          <p:nvPr/>
        </p:nvSpPr>
        <p:spPr>
          <a:xfrm>
            <a:off x="1200150" y="5865699"/>
            <a:ext cx="2914015" cy="2108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650"/>
              </a:lnSpc>
            </a:pPr>
            <a:r>
              <a:rPr sz="1400" dirty="0">
                <a:cs typeface="Arial MT"/>
              </a:rPr>
              <a:t>(rentas</a:t>
            </a:r>
            <a:r>
              <a:rPr sz="1400" spc="-45" dirty="0">
                <a:cs typeface="Arial MT"/>
              </a:rPr>
              <a:t> </a:t>
            </a:r>
            <a:r>
              <a:rPr sz="1400" dirty="0">
                <a:cs typeface="Arial MT"/>
              </a:rPr>
              <a:t>de</a:t>
            </a:r>
            <a:r>
              <a:rPr sz="1400" spc="-30" dirty="0">
                <a:cs typeface="Arial MT"/>
              </a:rPr>
              <a:t> </a:t>
            </a:r>
            <a:r>
              <a:rPr sz="1400" dirty="0">
                <a:cs typeface="Arial MT"/>
              </a:rPr>
              <a:t>alquiler</a:t>
            </a:r>
            <a:r>
              <a:rPr sz="1400" spc="-35" dirty="0">
                <a:cs typeface="Arial MT"/>
              </a:rPr>
              <a:t> </a:t>
            </a:r>
            <a:r>
              <a:rPr sz="1400" dirty="0">
                <a:cs typeface="Arial MT"/>
              </a:rPr>
              <a:t>netas</a:t>
            </a:r>
            <a:r>
              <a:rPr sz="1400" spc="-35" dirty="0">
                <a:cs typeface="Arial MT"/>
              </a:rPr>
              <a:t> </a:t>
            </a:r>
            <a:r>
              <a:rPr sz="1400" spc="-5" dirty="0">
                <a:cs typeface="Arial MT"/>
              </a:rPr>
              <a:t>morosidad).</a:t>
            </a:r>
            <a:endParaRPr sz="1400" dirty="0">
              <a:cs typeface="Arial MT"/>
            </a:endParaRPr>
          </a:p>
        </p:txBody>
      </p:sp>
      <p:sp>
        <p:nvSpPr>
          <p:cNvPr id="18" name="Título 12">
            <a:extLst>
              <a:ext uri="{FF2B5EF4-FFF2-40B4-BE49-F238E27FC236}">
                <a16:creationId xmlns:a16="http://schemas.microsoft.com/office/drawing/2014/main" id="{8B187719-387E-4C9D-B92E-1D6CB87B65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br>
              <a:rPr lang="es-ES" sz="2800" b="1" spc="-5" dirty="0">
                <a:solidFill>
                  <a:srgbClr val="C63A51"/>
                </a:solidFill>
                <a:latin typeface="Arial"/>
                <a:cs typeface="Arial"/>
              </a:rPr>
            </a:br>
            <a:r>
              <a:rPr lang="es-ES" sz="2800" b="1" spc="-5" dirty="0">
                <a:latin typeface="Arial"/>
                <a:cs typeface="Arial"/>
              </a:rPr>
              <a:t>2.2.2</a:t>
            </a:r>
            <a:r>
              <a:rPr lang="es-ES" sz="2800" b="1" spc="-15" dirty="0">
                <a:latin typeface="Arial"/>
                <a:cs typeface="Arial"/>
              </a:rPr>
              <a:t> </a:t>
            </a:r>
            <a:r>
              <a:rPr lang="es-ES" sz="2800" b="1" spc="-5" dirty="0">
                <a:latin typeface="Arial"/>
                <a:cs typeface="Arial"/>
              </a:rPr>
              <a:t>Promoción</a:t>
            </a:r>
            <a:r>
              <a:rPr lang="es-ES" sz="2800" b="1" spc="5" dirty="0">
                <a:latin typeface="Arial"/>
                <a:cs typeface="Arial"/>
              </a:rPr>
              <a:t> </a:t>
            </a:r>
            <a:r>
              <a:rPr lang="es-ES" sz="2800" b="1" spc="-5" dirty="0">
                <a:latin typeface="Arial"/>
                <a:cs typeface="Arial"/>
              </a:rPr>
              <a:t>delegada</a:t>
            </a:r>
            <a:br>
              <a:rPr lang="es-ES" sz="2800" dirty="0">
                <a:solidFill>
                  <a:srgbClr val="C63A51"/>
                </a:solidFill>
                <a:latin typeface="Arial"/>
                <a:cs typeface="Arial"/>
              </a:rPr>
            </a:br>
            <a:endParaRPr lang="es-ES" sz="2800" dirty="0">
              <a:solidFill>
                <a:srgbClr val="C63A51"/>
              </a:solidFill>
            </a:endParaRPr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0F09CC90-E462-46B3-AAFB-7B60347E78A9}"/>
              </a:ext>
            </a:extLst>
          </p:cNvPr>
          <p:cNvSpPr/>
          <p:nvPr/>
        </p:nvSpPr>
        <p:spPr>
          <a:xfrm>
            <a:off x="10277475" y="5836381"/>
            <a:ext cx="1273415" cy="472285"/>
          </a:xfrm>
          <a:prstGeom prst="rect">
            <a:avLst/>
          </a:prstGeom>
          <a:blipFill dpi="0" rotWithShape="1">
            <a:blip r:embed="rId3">
              <a:alphaModFix amt="35000"/>
            </a:blip>
            <a:srcRect/>
            <a:stretch>
              <a:fillRect l="-7826" t="-60103" r="-12732" b="-1838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40303986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object 4">
            <a:extLst>
              <a:ext uri="{FF2B5EF4-FFF2-40B4-BE49-F238E27FC236}">
                <a16:creationId xmlns:a16="http://schemas.microsoft.com/office/drawing/2014/main" id="{D677C38D-E564-4C91-BBD7-FC67E6DB8E6B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312970" y="612305"/>
            <a:ext cx="7566059" cy="5373204"/>
          </a:xfrm>
          <a:prstGeom prst="rect">
            <a:avLst/>
          </a:prstGeom>
        </p:spPr>
      </p:pic>
      <p:sp>
        <p:nvSpPr>
          <p:cNvPr id="17" name="Rectángulo 16">
            <a:extLst>
              <a:ext uri="{FF2B5EF4-FFF2-40B4-BE49-F238E27FC236}">
                <a16:creationId xmlns:a16="http://schemas.microsoft.com/office/drawing/2014/main" id="{CF322F9A-C01E-4485-891B-296312FB1F2C}"/>
              </a:ext>
            </a:extLst>
          </p:cNvPr>
          <p:cNvSpPr/>
          <p:nvPr/>
        </p:nvSpPr>
        <p:spPr>
          <a:xfrm>
            <a:off x="10277475" y="5836381"/>
            <a:ext cx="1273415" cy="472285"/>
          </a:xfrm>
          <a:prstGeom prst="rect">
            <a:avLst/>
          </a:prstGeom>
          <a:blipFill dpi="0" rotWithShape="1">
            <a:blip r:embed="rId3">
              <a:alphaModFix amt="35000"/>
            </a:blip>
            <a:srcRect/>
            <a:stretch>
              <a:fillRect l="-7826" t="-60103" r="-12732" b="-1838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3651889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000"/>
            <a:biLevel thresh="25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ítulo 1">
            <a:extLst>
              <a:ext uri="{FF2B5EF4-FFF2-40B4-BE49-F238E27FC236}">
                <a16:creationId xmlns:a16="http://schemas.microsoft.com/office/drawing/2014/main" id="{E8A75FCD-FA6F-4FBA-9BFA-5D121C0FF463}"/>
              </a:ext>
            </a:extLst>
          </p:cNvPr>
          <p:cNvSpPr txBox="1">
            <a:spLocks/>
          </p:cNvSpPr>
          <p:nvPr/>
        </p:nvSpPr>
        <p:spPr>
          <a:xfrm>
            <a:off x="1143000" y="1432471"/>
            <a:ext cx="7124700" cy="20774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800" b="1" dirty="0">
                <a:latin typeface="Calibri "/>
              </a:rPr>
              <a:t>i.- LES POLÍTIQUES EN MATÈRIA DE PROMOCIÓ D’HABITATGE ASSEQUIBLE DE L’AJUNTAMENT DE BARCELONA</a:t>
            </a: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59CCCB11-7747-4072-B73F-386F0273713B}"/>
              </a:ext>
            </a:extLst>
          </p:cNvPr>
          <p:cNvSpPr/>
          <p:nvPr/>
        </p:nvSpPr>
        <p:spPr>
          <a:xfrm>
            <a:off x="10277475" y="5836381"/>
            <a:ext cx="1273415" cy="472285"/>
          </a:xfrm>
          <a:prstGeom prst="rect">
            <a:avLst/>
          </a:prstGeom>
          <a:blipFill dpi="0" rotWithShape="1">
            <a:blip r:embed="rId3">
              <a:alphaModFix amt="35000"/>
            </a:blip>
            <a:srcRect/>
            <a:stretch>
              <a:fillRect l="-7826" t="-60103" r="-12732" b="-1838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372880819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>
            <a:extLst>
              <a:ext uri="{FF2B5EF4-FFF2-40B4-BE49-F238E27FC236}">
                <a16:creationId xmlns:a16="http://schemas.microsoft.com/office/drawing/2014/main" id="{FB47C1AB-DE65-4E1D-B963-CB3A97C7E78C}"/>
              </a:ext>
            </a:extLst>
          </p:cNvPr>
          <p:cNvCxnSpPr>
            <a:cxnSpLocks/>
          </p:cNvCxnSpPr>
          <p:nvPr/>
        </p:nvCxnSpPr>
        <p:spPr>
          <a:xfrm>
            <a:off x="896256" y="1553029"/>
            <a:ext cx="11295744" cy="0"/>
          </a:xfrm>
          <a:prstGeom prst="line">
            <a:avLst/>
          </a:prstGeom>
          <a:ln w="44450" cmpd="sng">
            <a:solidFill>
              <a:srgbClr val="C6290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Marcador de contenido 8">
            <a:extLst>
              <a:ext uri="{FF2B5EF4-FFF2-40B4-BE49-F238E27FC236}">
                <a16:creationId xmlns:a16="http://schemas.microsoft.com/office/drawing/2014/main" id="{CA663132-13BA-482E-B285-D7DE8B6F85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s-ES" sz="2800" b="1" spc="-5" dirty="0">
                <a:solidFill>
                  <a:srgbClr val="C63A51"/>
                </a:solidFill>
                <a:latin typeface="Calibri "/>
                <a:cs typeface="Arial"/>
              </a:rPr>
              <a:t>Operador </a:t>
            </a:r>
            <a:r>
              <a:rPr lang="es-ES" sz="2800" b="1" dirty="0">
                <a:solidFill>
                  <a:srgbClr val="C63A51"/>
                </a:solidFill>
                <a:latin typeface="Calibri "/>
                <a:cs typeface="Arial"/>
              </a:rPr>
              <a:t>PPP</a:t>
            </a:r>
            <a:r>
              <a:rPr lang="es-ES" sz="2800" b="1" spc="-35" dirty="0">
                <a:solidFill>
                  <a:srgbClr val="C63A51"/>
                </a:solidFill>
                <a:latin typeface="Calibri "/>
                <a:cs typeface="Arial"/>
              </a:rPr>
              <a:t> </a:t>
            </a:r>
            <a:r>
              <a:rPr lang="es-ES" sz="2800" b="1" spc="-5" dirty="0">
                <a:solidFill>
                  <a:srgbClr val="C63A51"/>
                </a:solidFill>
                <a:latin typeface="Calibri "/>
                <a:cs typeface="Arial"/>
              </a:rPr>
              <a:t>metropolitano</a:t>
            </a:r>
            <a:r>
              <a:rPr lang="es-ES" sz="2800" b="1" spc="-25" dirty="0">
                <a:solidFill>
                  <a:srgbClr val="C63A51"/>
                </a:solidFill>
                <a:latin typeface="Calibri "/>
                <a:cs typeface="Arial"/>
              </a:rPr>
              <a:t> </a:t>
            </a:r>
            <a:r>
              <a:rPr lang="es-ES" sz="2800" b="1" dirty="0">
                <a:solidFill>
                  <a:srgbClr val="C63A51"/>
                </a:solidFill>
                <a:latin typeface="Calibri "/>
                <a:cs typeface="Arial"/>
              </a:rPr>
              <a:t>de</a:t>
            </a:r>
            <a:r>
              <a:rPr lang="es-ES" sz="2800" b="1" spc="-5" dirty="0">
                <a:solidFill>
                  <a:srgbClr val="C63A51"/>
                </a:solidFill>
                <a:latin typeface="Calibri "/>
                <a:cs typeface="Arial"/>
              </a:rPr>
              <a:t> alquiler:</a:t>
            </a:r>
            <a:r>
              <a:rPr lang="es-ES" sz="2800" b="1" spc="-15" dirty="0">
                <a:solidFill>
                  <a:srgbClr val="C63A51"/>
                </a:solidFill>
                <a:latin typeface="Calibri "/>
                <a:cs typeface="Arial"/>
              </a:rPr>
              <a:t> </a:t>
            </a:r>
            <a:r>
              <a:rPr lang="es-ES" sz="2800" b="1" spc="-5" dirty="0">
                <a:solidFill>
                  <a:srgbClr val="C63A51"/>
                </a:solidFill>
                <a:latin typeface="Calibri "/>
                <a:cs typeface="Arial"/>
              </a:rPr>
              <a:t>estrategia</a:t>
            </a:r>
            <a:r>
              <a:rPr lang="es-ES" sz="2800" b="1" spc="20" dirty="0">
                <a:solidFill>
                  <a:srgbClr val="C63A51"/>
                </a:solidFill>
                <a:latin typeface="Calibri "/>
                <a:cs typeface="Arial"/>
              </a:rPr>
              <a:t> </a:t>
            </a:r>
            <a:r>
              <a:rPr lang="es-ES" sz="2800" b="1" i="1" dirty="0">
                <a:solidFill>
                  <a:srgbClr val="C63A51"/>
                </a:solidFill>
                <a:latin typeface="Calibri "/>
                <a:cs typeface="Arial"/>
              </a:rPr>
              <a:t>up-</a:t>
            </a:r>
            <a:r>
              <a:rPr lang="es-ES" sz="2800" b="1" i="1" dirty="0" err="1">
                <a:solidFill>
                  <a:srgbClr val="C63A51"/>
                </a:solidFill>
                <a:latin typeface="Calibri "/>
                <a:cs typeface="Arial"/>
              </a:rPr>
              <a:t>down</a:t>
            </a:r>
            <a:endParaRPr lang="es-ES" sz="2800" dirty="0">
              <a:solidFill>
                <a:srgbClr val="C63A51"/>
              </a:solidFill>
              <a:latin typeface="Calibri "/>
              <a:cs typeface="Arial"/>
            </a:endParaRPr>
          </a:p>
          <a:p>
            <a:pPr marL="0" indent="0">
              <a:lnSpc>
                <a:spcPct val="100000"/>
              </a:lnSpc>
              <a:spcBef>
                <a:spcPts val="1255"/>
              </a:spcBef>
              <a:buNone/>
            </a:pPr>
            <a:r>
              <a:rPr lang="es-ES" sz="2400" b="1" dirty="0">
                <a:latin typeface="Calibri "/>
                <a:cs typeface="Arial"/>
              </a:rPr>
              <a:t>Principales</a:t>
            </a:r>
            <a:r>
              <a:rPr lang="es-ES" sz="2400" b="1" spc="-40" dirty="0">
                <a:latin typeface="Calibri "/>
                <a:cs typeface="Arial"/>
              </a:rPr>
              <a:t> </a:t>
            </a:r>
            <a:r>
              <a:rPr lang="es-ES" sz="2400" b="1" dirty="0">
                <a:latin typeface="Calibri "/>
                <a:cs typeface="Arial"/>
              </a:rPr>
              <a:t>garantías</a:t>
            </a:r>
            <a:r>
              <a:rPr lang="es-ES" sz="2400" b="1" spc="-20" dirty="0">
                <a:latin typeface="Calibri "/>
                <a:cs typeface="Arial"/>
              </a:rPr>
              <a:t> </a:t>
            </a:r>
            <a:r>
              <a:rPr lang="es-ES" sz="2400" b="1" spc="-5" dirty="0">
                <a:latin typeface="Calibri "/>
                <a:cs typeface="Arial"/>
              </a:rPr>
              <a:t>para</a:t>
            </a:r>
            <a:r>
              <a:rPr lang="es-ES" sz="2400" b="1" spc="-15" dirty="0">
                <a:latin typeface="Calibri "/>
                <a:cs typeface="Arial"/>
              </a:rPr>
              <a:t> </a:t>
            </a:r>
            <a:r>
              <a:rPr lang="es-ES" sz="2400" b="1" spc="-5" dirty="0">
                <a:latin typeface="Calibri "/>
                <a:cs typeface="Arial"/>
              </a:rPr>
              <a:t>los</a:t>
            </a:r>
            <a:r>
              <a:rPr lang="es-ES" sz="2400" b="1" spc="-20" dirty="0">
                <a:latin typeface="Calibri "/>
                <a:cs typeface="Arial"/>
              </a:rPr>
              <a:t> </a:t>
            </a:r>
            <a:r>
              <a:rPr lang="es-ES" sz="2400" b="1" spc="-5" dirty="0">
                <a:latin typeface="Calibri "/>
                <a:cs typeface="Arial"/>
              </a:rPr>
              <a:t>inversores</a:t>
            </a:r>
            <a:endParaRPr lang="es-ES" sz="2400" dirty="0">
              <a:latin typeface="Calibri "/>
              <a:cs typeface="Arial"/>
            </a:endParaRPr>
          </a:p>
          <a:p>
            <a:pPr marL="756285" marR="250825" indent="-287020">
              <a:lnSpc>
                <a:spcPct val="110000"/>
              </a:lnSpc>
              <a:spcBef>
                <a:spcPts val="1220"/>
              </a:spcBef>
              <a:buClr>
                <a:srgbClr val="954F72"/>
              </a:buClr>
              <a:buFont typeface="Wingdings"/>
              <a:buChar char=""/>
              <a:tabLst>
                <a:tab pos="756285" algn="l"/>
                <a:tab pos="756920" algn="l"/>
              </a:tabLst>
            </a:pPr>
            <a:r>
              <a:rPr lang="es-ES" sz="2000" b="1" spc="-5" dirty="0">
                <a:solidFill>
                  <a:srgbClr val="C00000"/>
                </a:solidFill>
                <a:latin typeface="Calibri "/>
                <a:cs typeface="Arial"/>
              </a:rPr>
              <a:t>Garantía</a:t>
            </a:r>
            <a:r>
              <a:rPr lang="es-ES" sz="2000" b="1" spc="30" dirty="0">
                <a:solidFill>
                  <a:srgbClr val="C00000"/>
                </a:solidFill>
                <a:latin typeface="Calibri "/>
                <a:cs typeface="Arial"/>
              </a:rPr>
              <a:t> </a:t>
            </a:r>
            <a:r>
              <a:rPr lang="es-ES" sz="2000" b="1" spc="-5" dirty="0">
                <a:solidFill>
                  <a:srgbClr val="C00000"/>
                </a:solidFill>
                <a:latin typeface="Calibri "/>
                <a:cs typeface="Arial"/>
              </a:rPr>
              <a:t>1.</a:t>
            </a:r>
            <a:r>
              <a:rPr lang="es-ES" sz="2000" b="1" spc="5" dirty="0">
                <a:solidFill>
                  <a:srgbClr val="C00000"/>
                </a:solidFill>
                <a:latin typeface="Calibri "/>
                <a:cs typeface="Arial"/>
              </a:rPr>
              <a:t> </a:t>
            </a:r>
            <a:r>
              <a:rPr lang="es-ES" sz="2000" spc="-5" dirty="0">
                <a:latin typeface="Calibri "/>
                <a:cs typeface="Arial MT"/>
              </a:rPr>
              <a:t>La</a:t>
            </a:r>
            <a:r>
              <a:rPr lang="es-ES" sz="2000" spc="10" dirty="0">
                <a:latin typeface="Calibri "/>
                <a:cs typeface="Arial MT"/>
              </a:rPr>
              <a:t> </a:t>
            </a:r>
            <a:r>
              <a:rPr lang="es-ES" sz="2000" spc="-5" dirty="0">
                <a:latin typeface="Calibri "/>
                <a:cs typeface="Arial MT"/>
              </a:rPr>
              <a:t>solvencia</a:t>
            </a:r>
            <a:r>
              <a:rPr lang="es-ES" sz="2000" spc="30" dirty="0">
                <a:latin typeface="Calibri "/>
                <a:cs typeface="Arial MT"/>
              </a:rPr>
              <a:t> </a:t>
            </a:r>
            <a:r>
              <a:rPr lang="es-ES" sz="2000" spc="-5" dirty="0">
                <a:latin typeface="Calibri "/>
                <a:cs typeface="Arial MT"/>
              </a:rPr>
              <a:t>del</a:t>
            </a:r>
            <a:r>
              <a:rPr lang="es-ES" sz="2000" spc="-65" dirty="0">
                <a:latin typeface="Calibri "/>
                <a:cs typeface="Arial MT"/>
              </a:rPr>
              <a:t> </a:t>
            </a:r>
            <a:r>
              <a:rPr lang="es-ES" sz="2000" spc="-10" dirty="0">
                <a:latin typeface="Calibri "/>
                <a:cs typeface="Arial MT"/>
              </a:rPr>
              <a:t>Ayuntamiento</a:t>
            </a:r>
            <a:r>
              <a:rPr lang="es-ES" sz="2000" spc="60" dirty="0">
                <a:latin typeface="Calibri "/>
                <a:cs typeface="Arial MT"/>
              </a:rPr>
              <a:t> </a:t>
            </a:r>
            <a:r>
              <a:rPr lang="es-ES" sz="2000" spc="-5" dirty="0">
                <a:latin typeface="Calibri "/>
                <a:cs typeface="Arial MT"/>
              </a:rPr>
              <a:t>de</a:t>
            </a:r>
            <a:r>
              <a:rPr lang="es-ES" sz="2000" spc="10" dirty="0">
                <a:latin typeface="Calibri "/>
                <a:cs typeface="Arial MT"/>
              </a:rPr>
              <a:t> </a:t>
            </a:r>
            <a:r>
              <a:rPr lang="es-ES" sz="2000" spc="-5" dirty="0">
                <a:latin typeface="Calibri "/>
                <a:cs typeface="Arial MT"/>
              </a:rPr>
              <a:t>BCN</a:t>
            </a:r>
            <a:r>
              <a:rPr lang="es-ES" sz="2000" dirty="0">
                <a:latin typeface="Calibri "/>
                <a:cs typeface="Arial MT"/>
              </a:rPr>
              <a:t> </a:t>
            </a:r>
            <a:r>
              <a:rPr lang="es-ES" sz="2000" spc="-5" dirty="0">
                <a:latin typeface="Calibri "/>
                <a:cs typeface="Arial MT"/>
              </a:rPr>
              <a:t>y</a:t>
            </a:r>
            <a:r>
              <a:rPr lang="es-ES" sz="2000" spc="10" dirty="0">
                <a:latin typeface="Calibri "/>
                <a:cs typeface="Arial MT"/>
              </a:rPr>
              <a:t> </a:t>
            </a:r>
            <a:r>
              <a:rPr lang="es-ES" sz="2000" spc="-5" dirty="0">
                <a:latin typeface="Calibri "/>
                <a:cs typeface="Arial MT"/>
              </a:rPr>
              <a:t>el</a:t>
            </a:r>
            <a:r>
              <a:rPr lang="es-ES" sz="2000" spc="-75" dirty="0">
                <a:latin typeface="Calibri "/>
                <a:cs typeface="Arial MT"/>
              </a:rPr>
              <a:t> </a:t>
            </a:r>
            <a:r>
              <a:rPr lang="es-ES" sz="2000" spc="-10" dirty="0">
                <a:latin typeface="Calibri "/>
                <a:cs typeface="Arial MT"/>
              </a:rPr>
              <a:t>AMB</a:t>
            </a:r>
            <a:r>
              <a:rPr lang="es-ES" sz="2000" spc="25" dirty="0">
                <a:latin typeface="Calibri "/>
                <a:cs typeface="Arial MT"/>
              </a:rPr>
              <a:t> </a:t>
            </a:r>
            <a:r>
              <a:rPr lang="es-ES" sz="2000" spc="-5" dirty="0">
                <a:latin typeface="Calibri "/>
                <a:cs typeface="Arial MT"/>
              </a:rPr>
              <a:t>es</a:t>
            </a:r>
            <a:r>
              <a:rPr lang="es-ES" sz="2000" spc="10" dirty="0">
                <a:latin typeface="Calibri "/>
                <a:cs typeface="Arial MT"/>
              </a:rPr>
              <a:t> </a:t>
            </a:r>
            <a:r>
              <a:rPr lang="es-ES" sz="2000" spc="-5" dirty="0">
                <a:latin typeface="Calibri "/>
                <a:cs typeface="Arial MT"/>
              </a:rPr>
              <a:t>la</a:t>
            </a:r>
            <a:r>
              <a:rPr lang="es-ES" sz="2000" dirty="0">
                <a:latin typeface="Calibri "/>
                <a:cs typeface="Arial MT"/>
              </a:rPr>
              <a:t> </a:t>
            </a:r>
            <a:r>
              <a:rPr lang="es-ES" sz="2000" spc="-5" dirty="0">
                <a:latin typeface="Calibri "/>
                <a:cs typeface="Arial MT"/>
              </a:rPr>
              <a:t>máxima</a:t>
            </a:r>
            <a:r>
              <a:rPr lang="es-ES" sz="2000" spc="45" dirty="0">
                <a:latin typeface="Calibri "/>
                <a:cs typeface="Arial MT"/>
              </a:rPr>
              <a:t> </a:t>
            </a:r>
            <a:r>
              <a:rPr lang="es-ES" sz="2000" spc="-5" dirty="0">
                <a:latin typeface="Calibri "/>
                <a:cs typeface="Arial MT"/>
              </a:rPr>
              <a:t>otorgada</a:t>
            </a:r>
            <a:r>
              <a:rPr lang="es-ES" sz="2000" spc="35" dirty="0">
                <a:latin typeface="Calibri "/>
                <a:cs typeface="Arial MT"/>
              </a:rPr>
              <a:t> </a:t>
            </a:r>
            <a:r>
              <a:rPr lang="es-ES" sz="2000" spc="-5" dirty="0">
                <a:latin typeface="Calibri "/>
                <a:cs typeface="Arial MT"/>
              </a:rPr>
              <a:t>a</a:t>
            </a:r>
            <a:r>
              <a:rPr lang="es-ES" sz="2000" spc="10" dirty="0">
                <a:latin typeface="Calibri "/>
                <a:cs typeface="Arial MT"/>
              </a:rPr>
              <a:t> </a:t>
            </a:r>
            <a:r>
              <a:rPr lang="es-ES" sz="2000" spc="-10" dirty="0">
                <a:latin typeface="Calibri "/>
                <a:cs typeface="Arial MT"/>
              </a:rPr>
              <a:t>un </a:t>
            </a:r>
            <a:r>
              <a:rPr lang="es-ES" sz="2000" spc="-345" dirty="0">
                <a:latin typeface="Calibri "/>
                <a:cs typeface="Arial MT"/>
              </a:rPr>
              <a:t> </a:t>
            </a:r>
            <a:r>
              <a:rPr lang="es-ES" sz="2000" spc="-5" dirty="0">
                <a:latin typeface="Calibri "/>
                <a:cs typeface="Arial MT"/>
              </a:rPr>
              <a:t>ente</a:t>
            </a:r>
            <a:r>
              <a:rPr lang="es-ES" sz="2000" spc="15" dirty="0">
                <a:latin typeface="Calibri "/>
                <a:cs typeface="Arial MT"/>
              </a:rPr>
              <a:t> </a:t>
            </a:r>
            <a:r>
              <a:rPr lang="es-ES" sz="2000" spc="-5" dirty="0">
                <a:latin typeface="Calibri "/>
                <a:cs typeface="Arial MT"/>
              </a:rPr>
              <a:t>público</a:t>
            </a:r>
            <a:r>
              <a:rPr lang="es-ES" sz="2000" spc="20" dirty="0">
                <a:latin typeface="Calibri "/>
                <a:cs typeface="Arial MT"/>
              </a:rPr>
              <a:t> </a:t>
            </a:r>
            <a:r>
              <a:rPr lang="es-ES" sz="2000" spc="-5" dirty="0" err="1">
                <a:latin typeface="Calibri "/>
                <a:cs typeface="Arial MT"/>
              </a:rPr>
              <a:t>sub-estatal</a:t>
            </a:r>
            <a:r>
              <a:rPr lang="es-ES" sz="2000" spc="-5" dirty="0">
                <a:latin typeface="Calibri "/>
                <a:cs typeface="Arial MT"/>
              </a:rPr>
              <a:t>.</a:t>
            </a:r>
            <a:endParaRPr lang="es-ES" sz="2000" dirty="0">
              <a:latin typeface="Calibri "/>
              <a:cs typeface="Arial MT"/>
            </a:endParaRPr>
          </a:p>
          <a:p>
            <a:pPr marL="756285" marR="5080" indent="-287020">
              <a:lnSpc>
                <a:spcPct val="110000"/>
              </a:lnSpc>
              <a:spcBef>
                <a:spcPts val="1200"/>
              </a:spcBef>
              <a:buClr>
                <a:srgbClr val="954F72"/>
              </a:buClr>
              <a:buFont typeface="Wingdings"/>
              <a:buChar char=""/>
              <a:tabLst>
                <a:tab pos="756285" algn="l"/>
                <a:tab pos="756920" algn="l"/>
              </a:tabLst>
            </a:pPr>
            <a:r>
              <a:rPr lang="es-ES" sz="2000" b="1" spc="-5" dirty="0">
                <a:solidFill>
                  <a:srgbClr val="C00000"/>
                </a:solidFill>
                <a:latin typeface="Calibri "/>
                <a:cs typeface="Arial"/>
              </a:rPr>
              <a:t>Garantía</a:t>
            </a:r>
            <a:r>
              <a:rPr lang="es-ES" sz="2000" b="1" spc="45" dirty="0">
                <a:solidFill>
                  <a:srgbClr val="C00000"/>
                </a:solidFill>
                <a:latin typeface="Calibri "/>
                <a:cs typeface="Arial"/>
              </a:rPr>
              <a:t> </a:t>
            </a:r>
            <a:r>
              <a:rPr lang="es-ES" sz="2000" b="1" spc="-5" dirty="0">
                <a:solidFill>
                  <a:srgbClr val="C00000"/>
                </a:solidFill>
                <a:latin typeface="Calibri "/>
                <a:cs typeface="Arial"/>
              </a:rPr>
              <a:t>2.</a:t>
            </a:r>
            <a:r>
              <a:rPr lang="es-ES" sz="2000" b="1" spc="25" dirty="0">
                <a:solidFill>
                  <a:srgbClr val="C00000"/>
                </a:solidFill>
                <a:latin typeface="Calibri "/>
                <a:cs typeface="Arial"/>
              </a:rPr>
              <a:t> </a:t>
            </a:r>
            <a:r>
              <a:rPr lang="es-ES" sz="2000" spc="-5" dirty="0">
                <a:latin typeface="Calibri "/>
                <a:cs typeface="Arial MT"/>
              </a:rPr>
              <a:t>La</a:t>
            </a:r>
            <a:r>
              <a:rPr lang="es-ES" sz="2000" spc="25" dirty="0">
                <a:latin typeface="Calibri "/>
                <a:cs typeface="Arial MT"/>
              </a:rPr>
              <a:t> </a:t>
            </a:r>
            <a:r>
              <a:rPr lang="es-ES" sz="2000" spc="-5" dirty="0">
                <a:latin typeface="Calibri "/>
                <a:cs typeface="Arial MT"/>
              </a:rPr>
              <a:t>financiación</a:t>
            </a:r>
            <a:r>
              <a:rPr lang="es-ES" sz="2000" spc="50" dirty="0">
                <a:latin typeface="Calibri "/>
                <a:cs typeface="Arial MT"/>
              </a:rPr>
              <a:t> </a:t>
            </a:r>
            <a:r>
              <a:rPr lang="es-ES" sz="2000" spc="-5" dirty="0">
                <a:latin typeface="Calibri "/>
                <a:cs typeface="Arial MT"/>
              </a:rPr>
              <a:t>de</a:t>
            </a:r>
            <a:r>
              <a:rPr lang="es-ES" sz="2000" spc="25" dirty="0">
                <a:latin typeface="Calibri "/>
                <a:cs typeface="Arial MT"/>
              </a:rPr>
              <a:t> </a:t>
            </a:r>
            <a:r>
              <a:rPr lang="es-ES" sz="2000" spc="-5" dirty="0">
                <a:latin typeface="Calibri "/>
                <a:cs typeface="Arial MT"/>
              </a:rPr>
              <a:t>entidades</a:t>
            </a:r>
            <a:r>
              <a:rPr lang="es-ES" sz="2000" spc="55" dirty="0">
                <a:latin typeface="Calibri "/>
                <a:cs typeface="Arial MT"/>
              </a:rPr>
              <a:t> </a:t>
            </a:r>
            <a:r>
              <a:rPr lang="es-ES" sz="2000" spc="-5" dirty="0">
                <a:latin typeface="Calibri "/>
                <a:cs typeface="Arial MT"/>
              </a:rPr>
              <a:t>tipo</a:t>
            </a:r>
            <a:r>
              <a:rPr lang="es-ES" sz="2000" spc="30" dirty="0">
                <a:latin typeface="Calibri "/>
                <a:cs typeface="Arial MT"/>
              </a:rPr>
              <a:t> </a:t>
            </a:r>
            <a:r>
              <a:rPr lang="es-ES" sz="2000" spc="-5" dirty="0">
                <a:latin typeface="Calibri "/>
                <a:cs typeface="Arial MT"/>
              </a:rPr>
              <a:t>BEI</a:t>
            </a:r>
            <a:r>
              <a:rPr lang="es-ES" sz="2000" spc="15" dirty="0">
                <a:latin typeface="Calibri "/>
                <a:cs typeface="Arial MT"/>
              </a:rPr>
              <a:t> </a:t>
            </a:r>
            <a:r>
              <a:rPr lang="es-ES" sz="2000" spc="-5" dirty="0">
                <a:latin typeface="Calibri "/>
                <a:cs typeface="Arial MT"/>
              </a:rPr>
              <a:t>es</a:t>
            </a:r>
            <a:r>
              <a:rPr lang="es-ES" sz="2000" spc="30" dirty="0">
                <a:latin typeface="Calibri "/>
                <a:cs typeface="Arial MT"/>
              </a:rPr>
              <a:t> </a:t>
            </a:r>
            <a:r>
              <a:rPr lang="es-ES" sz="2000" spc="-5" dirty="0">
                <a:latin typeface="Calibri "/>
                <a:cs typeface="Arial MT"/>
              </a:rPr>
              <a:t>más</a:t>
            </a:r>
            <a:r>
              <a:rPr lang="es-ES" sz="2000" spc="40" dirty="0">
                <a:latin typeface="Calibri "/>
                <a:cs typeface="Arial MT"/>
              </a:rPr>
              <a:t> </a:t>
            </a:r>
            <a:r>
              <a:rPr lang="es-ES" sz="2000" spc="-5" dirty="0">
                <a:latin typeface="Calibri "/>
                <a:cs typeface="Arial MT"/>
              </a:rPr>
              <a:t>que</a:t>
            </a:r>
            <a:r>
              <a:rPr lang="es-ES" sz="2000" spc="30" dirty="0">
                <a:latin typeface="Calibri "/>
                <a:cs typeface="Arial MT"/>
              </a:rPr>
              <a:t> </a:t>
            </a:r>
            <a:r>
              <a:rPr lang="es-ES" sz="2000" spc="-5" dirty="0">
                <a:latin typeface="Calibri "/>
                <a:cs typeface="Arial MT"/>
              </a:rPr>
              <a:t>probable</a:t>
            </a:r>
            <a:r>
              <a:rPr lang="es-ES" sz="2000" spc="55" dirty="0">
                <a:latin typeface="Calibri "/>
                <a:cs typeface="Arial MT"/>
              </a:rPr>
              <a:t> </a:t>
            </a:r>
            <a:r>
              <a:rPr lang="es-ES" sz="2000" spc="-5" dirty="0">
                <a:latin typeface="Calibri "/>
                <a:cs typeface="Arial MT"/>
              </a:rPr>
              <a:t>(240</a:t>
            </a:r>
            <a:r>
              <a:rPr lang="es-ES" sz="2000" spc="40" dirty="0">
                <a:latin typeface="Calibri "/>
                <a:cs typeface="Arial MT"/>
              </a:rPr>
              <a:t> </a:t>
            </a:r>
            <a:r>
              <a:rPr lang="es-ES" sz="2000" spc="-5" dirty="0">
                <a:latin typeface="Calibri "/>
                <a:cs typeface="Arial MT"/>
              </a:rPr>
              <a:t>millones,</a:t>
            </a:r>
            <a:r>
              <a:rPr lang="es-ES" sz="2000" spc="40" dirty="0">
                <a:latin typeface="Calibri "/>
                <a:cs typeface="Arial MT"/>
              </a:rPr>
              <a:t> </a:t>
            </a:r>
            <a:r>
              <a:rPr lang="es-ES" sz="2000" spc="-5" dirty="0">
                <a:latin typeface="Calibri "/>
                <a:cs typeface="Arial MT"/>
              </a:rPr>
              <a:t>con </a:t>
            </a:r>
            <a:r>
              <a:rPr lang="es-ES" sz="2000" dirty="0">
                <a:latin typeface="Calibri "/>
                <a:cs typeface="Arial MT"/>
              </a:rPr>
              <a:t> </a:t>
            </a:r>
            <a:r>
              <a:rPr lang="es-ES" sz="2000" spc="-5" dirty="0">
                <a:latin typeface="Calibri "/>
                <a:cs typeface="Arial MT"/>
              </a:rPr>
              <a:t>un</a:t>
            </a:r>
            <a:r>
              <a:rPr lang="es-ES" sz="2000" spc="10" dirty="0">
                <a:latin typeface="Calibri "/>
                <a:cs typeface="Arial MT"/>
              </a:rPr>
              <a:t> </a:t>
            </a:r>
            <a:r>
              <a:rPr lang="es-ES" sz="2000" spc="-5" dirty="0">
                <a:latin typeface="Calibri "/>
                <a:cs typeface="Arial MT"/>
              </a:rPr>
              <a:t>apalancamiento</a:t>
            </a:r>
            <a:r>
              <a:rPr lang="es-ES" sz="2000" spc="60" dirty="0">
                <a:latin typeface="Calibri "/>
                <a:cs typeface="Arial MT"/>
              </a:rPr>
              <a:t> </a:t>
            </a:r>
            <a:r>
              <a:rPr lang="es-ES" sz="2000" spc="-5" dirty="0">
                <a:latin typeface="Calibri "/>
                <a:cs typeface="Arial MT"/>
              </a:rPr>
              <a:t>del</a:t>
            </a:r>
            <a:r>
              <a:rPr lang="es-ES" sz="2000" spc="15" dirty="0">
                <a:latin typeface="Calibri "/>
                <a:cs typeface="Arial MT"/>
              </a:rPr>
              <a:t> </a:t>
            </a:r>
            <a:r>
              <a:rPr lang="es-ES" sz="2000" spc="-5" dirty="0">
                <a:latin typeface="Calibri "/>
                <a:cs typeface="Arial MT"/>
              </a:rPr>
              <a:t>67%)</a:t>
            </a:r>
            <a:r>
              <a:rPr lang="es-ES" sz="2000" spc="15" dirty="0">
                <a:latin typeface="Calibri "/>
                <a:cs typeface="Arial MT"/>
              </a:rPr>
              <a:t> </a:t>
            </a:r>
            <a:r>
              <a:rPr lang="es-ES" sz="2000" spc="-5" dirty="0">
                <a:latin typeface="Calibri "/>
                <a:cs typeface="Arial MT"/>
              </a:rPr>
              <a:t>dado</a:t>
            </a:r>
            <a:r>
              <a:rPr lang="es-ES" sz="2000" spc="25" dirty="0">
                <a:latin typeface="Calibri "/>
                <a:cs typeface="Arial MT"/>
              </a:rPr>
              <a:t> </a:t>
            </a:r>
            <a:r>
              <a:rPr lang="es-ES" sz="2000" spc="-5" dirty="0">
                <a:latin typeface="Calibri "/>
                <a:cs typeface="Arial MT"/>
              </a:rPr>
              <a:t>que</a:t>
            </a:r>
            <a:r>
              <a:rPr lang="es-ES" sz="2000" spc="25" dirty="0">
                <a:latin typeface="Calibri "/>
                <a:cs typeface="Arial MT"/>
              </a:rPr>
              <a:t> </a:t>
            </a:r>
            <a:r>
              <a:rPr lang="es-ES" sz="2000" spc="-5" dirty="0">
                <a:latin typeface="Calibri "/>
                <a:cs typeface="Arial MT"/>
              </a:rPr>
              <a:t>buscan</a:t>
            </a:r>
            <a:r>
              <a:rPr lang="es-ES" sz="2000" spc="25" dirty="0">
                <a:latin typeface="Calibri "/>
                <a:cs typeface="Arial MT"/>
              </a:rPr>
              <a:t> </a:t>
            </a:r>
            <a:r>
              <a:rPr lang="es-ES" sz="2000" spc="-10" dirty="0">
                <a:latin typeface="Calibri "/>
                <a:cs typeface="Arial MT"/>
              </a:rPr>
              <a:t>proyectos</a:t>
            </a:r>
            <a:r>
              <a:rPr lang="es-ES" sz="2000" spc="50" dirty="0">
                <a:latin typeface="Calibri "/>
                <a:cs typeface="Arial MT"/>
              </a:rPr>
              <a:t> </a:t>
            </a:r>
            <a:r>
              <a:rPr lang="es-ES" sz="2000" spc="-5" dirty="0">
                <a:latin typeface="Calibri "/>
                <a:cs typeface="Arial MT"/>
              </a:rPr>
              <a:t>de</a:t>
            </a:r>
            <a:r>
              <a:rPr lang="es-ES" sz="2000" spc="15" dirty="0">
                <a:latin typeface="Calibri "/>
                <a:cs typeface="Arial MT"/>
              </a:rPr>
              <a:t> </a:t>
            </a:r>
            <a:r>
              <a:rPr lang="es-ES" sz="2000" spc="-5" dirty="0">
                <a:latin typeface="Calibri "/>
                <a:cs typeface="Arial MT"/>
              </a:rPr>
              <a:t>colaboración</a:t>
            </a:r>
            <a:r>
              <a:rPr lang="es-ES" sz="2000" spc="50" dirty="0">
                <a:latin typeface="Calibri "/>
                <a:cs typeface="Arial MT"/>
              </a:rPr>
              <a:t> </a:t>
            </a:r>
            <a:r>
              <a:rPr lang="es-ES" sz="2000" spc="-5" dirty="0">
                <a:latin typeface="Calibri "/>
                <a:cs typeface="Arial MT"/>
              </a:rPr>
              <a:t>público-privado</a:t>
            </a:r>
            <a:r>
              <a:rPr lang="es-ES" sz="2000" spc="65" dirty="0">
                <a:latin typeface="Calibri "/>
                <a:cs typeface="Arial MT"/>
              </a:rPr>
              <a:t> </a:t>
            </a:r>
            <a:r>
              <a:rPr lang="es-ES" sz="2000" spc="-5" dirty="0">
                <a:latin typeface="Calibri "/>
                <a:cs typeface="Arial MT"/>
              </a:rPr>
              <a:t>en </a:t>
            </a:r>
            <a:r>
              <a:rPr lang="es-ES" sz="2000" spc="-350" dirty="0">
                <a:latin typeface="Calibri "/>
                <a:cs typeface="Arial MT"/>
              </a:rPr>
              <a:t> </a:t>
            </a:r>
            <a:r>
              <a:rPr lang="es-ES" sz="2000" spc="-10" dirty="0">
                <a:latin typeface="Calibri "/>
                <a:cs typeface="Arial MT"/>
              </a:rPr>
              <a:t>vivienda</a:t>
            </a:r>
            <a:r>
              <a:rPr lang="es-ES" sz="2000" spc="40" dirty="0">
                <a:latin typeface="Calibri "/>
                <a:cs typeface="Arial MT"/>
              </a:rPr>
              <a:t> </a:t>
            </a:r>
            <a:r>
              <a:rPr lang="es-ES" sz="2000" spc="-5" dirty="0">
                <a:latin typeface="Calibri "/>
                <a:cs typeface="Arial MT"/>
              </a:rPr>
              <a:t>asequible</a:t>
            </a:r>
            <a:r>
              <a:rPr lang="es-ES" sz="2000" spc="35" dirty="0">
                <a:latin typeface="Calibri "/>
                <a:cs typeface="Arial MT"/>
              </a:rPr>
              <a:t> </a:t>
            </a:r>
            <a:r>
              <a:rPr lang="es-ES" sz="2000" spc="-5" dirty="0">
                <a:latin typeface="Calibri "/>
                <a:cs typeface="Arial MT"/>
              </a:rPr>
              <a:t>en</a:t>
            </a:r>
            <a:r>
              <a:rPr lang="es-ES" sz="2000" spc="10" dirty="0">
                <a:latin typeface="Calibri "/>
                <a:cs typeface="Arial MT"/>
              </a:rPr>
              <a:t> </a:t>
            </a:r>
            <a:r>
              <a:rPr lang="es-ES" sz="2000" spc="-5" dirty="0">
                <a:latin typeface="Calibri "/>
                <a:cs typeface="Arial MT"/>
              </a:rPr>
              <a:t>el</a:t>
            </a:r>
            <a:r>
              <a:rPr lang="es-ES" sz="2000" spc="10" dirty="0">
                <a:latin typeface="Calibri "/>
                <a:cs typeface="Arial MT"/>
              </a:rPr>
              <a:t> </a:t>
            </a:r>
            <a:r>
              <a:rPr lang="es-ES" sz="2000" spc="-5" dirty="0">
                <a:latin typeface="Calibri "/>
                <a:cs typeface="Arial MT"/>
              </a:rPr>
              <a:t>sur</a:t>
            </a:r>
            <a:r>
              <a:rPr lang="es-ES" sz="2000" spc="10" dirty="0">
                <a:latin typeface="Calibri "/>
                <a:cs typeface="Arial MT"/>
              </a:rPr>
              <a:t> </a:t>
            </a:r>
            <a:r>
              <a:rPr lang="es-ES" sz="2000" spc="-5" dirty="0">
                <a:latin typeface="Calibri "/>
                <a:cs typeface="Arial MT"/>
              </a:rPr>
              <a:t>de</a:t>
            </a:r>
            <a:r>
              <a:rPr lang="es-ES" sz="2000" spc="10" dirty="0">
                <a:latin typeface="Calibri "/>
                <a:cs typeface="Arial MT"/>
              </a:rPr>
              <a:t> </a:t>
            </a:r>
            <a:r>
              <a:rPr lang="es-ES" sz="2000" spc="-5" dirty="0">
                <a:latin typeface="Calibri "/>
                <a:cs typeface="Arial MT"/>
              </a:rPr>
              <a:t>la UE.</a:t>
            </a:r>
            <a:endParaRPr lang="es-ES" sz="2000" dirty="0">
              <a:latin typeface="Calibri "/>
              <a:cs typeface="Arial MT"/>
            </a:endParaRPr>
          </a:p>
          <a:p>
            <a:pPr>
              <a:lnSpc>
                <a:spcPct val="100000"/>
              </a:lnSpc>
              <a:spcBef>
                <a:spcPts val="35"/>
              </a:spcBef>
              <a:buClr>
                <a:srgbClr val="954F72"/>
              </a:buClr>
              <a:buFont typeface="Wingdings"/>
              <a:buChar char=""/>
            </a:pPr>
            <a:endParaRPr lang="es-ES" sz="1800" dirty="0">
              <a:latin typeface="Calibri "/>
              <a:cs typeface="Arial MT"/>
            </a:endParaRPr>
          </a:p>
          <a:p>
            <a:pPr marL="927100">
              <a:lnSpc>
                <a:spcPct val="100000"/>
              </a:lnSpc>
            </a:pPr>
            <a:r>
              <a:rPr lang="es-ES" sz="2000" spc="-5" dirty="0">
                <a:latin typeface="Calibri "/>
                <a:cs typeface="Arial MT"/>
              </a:rPr>
              <a:t>Con</a:t>
            </a:r>
            <a:r>
              <a:rPr lang="es-ES" sz="2000" spc="5" dirty="0">
                <a:latin typeface="Calibri "/>
                <a:cs typeface="Arial MT"/>
              </a:rPr>
              <a:t> </a:t>
            </a:r>
            <a:r>
              <a:rPr lang="es-ES" sz="2000" spc="-5" dirty="0">
                <a:latin typeface="Calibri "/>
                <a:cs typeface="Arial MT"/>
              </a:rPr>
              <a:t>tipos</a:t>
            </a:r>
            <a:r>
              <a:rPr lang="es-ES" sz="2000" spc="25" dirty="0">
                <a:latin typeface="Calibri "/>
                <a:cs typeface="Arial MT"/>
              </a:rPr>
              <a:t> </a:t>
            </a:r>
            <a:r>
              <a:rPr lang="es-ES" sz="2000" spc="-5" dirty="0">
                <a:latin typeface="Calibri "/>
                <a:cs typeface="Arial MT"/>
              </a:rPr>
              <a:t>0,6-1,5%</a:t>
            </a:r>
            <a:r>
              <a:rPr lang="es-ES" sz="2000" spc="25" dirty="0">
                <a:latin typeface="Calibri "/>
                <a:cs typeface="Arial MT"/>
              </a:rPr>
              <a:t> </a:t>
            </a:r>
            <a:r>
              <a:rPr lang="es-ES" sz="2000" spc="-5" dirty="0">
                <a:latin typeface="Calibri "/>
                <a:cs typeface="Arial MT"/>
              </a:rPr>
              <a:t>y</a:t>
            </a:r>
            <a:r>
              <a:rPr lang="es-ES" sz="2000" spc="10" dirty="0">
                <a:latin typeface="Calibri "/>
                <a:cs typeface="Arial MT"/>
              </a:rPr>
              <a:t> </a:t>
            </a:r>
            <a:r>
              <a:rPr lang="es-ES" sz="2000" spc="-5" dirty="0">
                <a:latin typeface="Calibri "/>
                <a:cs typeface="Arial MT"/>
              </a:rPr>
              <a:t>plazos</a:t>
            </a:r>
            <a:r>
              <a:rPr lang="es-ES" sz="2000" spc="15" dirty="0">
                <a:latin typeface="Calibri "/>
                <a:cs typeface="Arial MT"/>
              </a:rPr>
              <a:t> </a:t>
            </a:r>
            <a:r>
              <a:rPr lang="es-ES" sz="2000" spc="-5" dirty="0">
                <a:latin typeface="Calibri "/>
                <a:cs typeface="Arial MT"/>
              </a:rPr>
              <a:t>a</a:t>
            </a:r>
            <a:r>
              <a:rPr lang="es-ES" sz="2000" spc="15" dirty="0">
                <a:latin typeface="Calibri "/>
                <a:cs typeface="Arial MT"/>
              </a:rPr>
              <a:t> </a:t>
            </a:r>
            <a:r>
              <a:rPr lang="es-ES" sz="2000" spc="-5" dirty="0">
                <a:latin typeface="Calibri "/>
                <a:cs typeface="Arial MT"/>
              </a:rPr>
              <a:t>25-30</a:t>
            </a:r>
            <a:r>
              <a:rPr lang="es-ES" sz="2000" spc="20" dirty="0">
                <a:latin typeface="Calibri "/>
                <a:cs typeface="Arial MT"/>
              </a:rPr>
              <a:t> </a:t>
            </a:r>
            <a:r>
              <a:rPr lang="es-ES" sz="2000" spc="-5" dirty="0">
                <a:latin typeface="Calibri "/>
                <a:cs typeface="Arial MT"/>
              </a:rPr>
              <a:t>años</a:t>
            </a:r>
            <a:r>
              <a:rPr lang="es-ES" sz="2000" spc="25" dirty="0">
                <a:latin typeface="Calibri "/>
                <a:cs typeface="Arial MT"/>
              </a:rPr>
              <a:t> </a:t>
            </a:r>
            <a:r>
              <a:rPr lang="es-ES" sz="2000" spc="-5" dirty="0">
                <a:latin typeface="Calibri "/>
                <a:cs typeface="Arial MT"/>
              </a:rPr>
              <a:t>con</a:t>
            </a:r>
            <a:r>
              <a:rPr lang="es-ES" sz="2000" spc="10" dirty="0">
                <a:latin typeface="Calibri "/>
                <a:cs typeface="Arial MT"/>
              </a:rPr>
              <a:t> </a:t>
            </a:r>
            <a:r>
              <a:rPr lang="es-ES" sz="2000" spc="-5" dirty="0">
                <a:latin typeface="Calibri "/>
                <a:cs typeface="Arial MT"/>
              </a:rPr>
              <a:t>3</a:t>
            </a:r>
            <a:r>
              <a:rPr lang="es-ES" sz="2000" spc="10" dirty="0">
                <a:latin typeface="Calibri "/>
                <a:cs typeface="Arial MT"/>
              </a:rPr>
              <a:t> </a:t>
            </a:r>
            <a:r>
              <a:rPr lang="es-ES" sz="2000" spc="-5" dirty="0">
                <a:latin typeface="Calibri "/>
                <a:cs typeface="Arial MT"/>
              </a:rPr>
              <a:t>años</a:t>
            </a:r>
            <a:r>
              <a:rPr lang="es-ES" sz="2000" spc="15" dirty="0">
                <a:latin typeface="Calibri "/>
                <a:cs typeface="Arial MT"/>
              </a:rPr>
              <a:t> </a:t>
            </a:r>
            <a:r>
              <a:rPr lang="es-ES" sz="2000" spc="-5" dirty="0">
                <a:latin typeface="Calibri "/>
                <a:cs typeface="Arial MT"/>
              </a:rPr>
              <a:t>de</a:t>
            </a:r>
            <a:r>
              <a:rPr lang="es-ES" sz="2000" spc="15" dirty="0">
                <a:latin typeface="Calibri "/>
                <a:cs typeface="Arial MT"/>
              </a:rPr>
              <a:t> </a:t>
            </a:r>
            <a:r>
              <a:rPr lang="es-ES" sz="2000" spc="-5" dirty="0">
                <a:latin typeface="Calibri "/>
                <a:cs typeface="Arial MT"/>
              </a:rPr>
              <a:t>carencia</a:t>
            </a:r>
            <a:r>
              <a:rPr lang="es-ES" sz="2000" spc="30" dirty="0">
                <a:latin typeface="Calibri "/>
                <a:cs typeface="Arial MT"/>
              </a:rPr>
              <a:t> </a:t>
            </a:r>
            <a:r>
              <a:rPr lang="es-ES" sz="2000" spc="-5" dirty="0">
                <a:latin typeface="Calibri "/>
                <a:cs typeface="Arial MT"/>
              </a:rPr>
              <a:t>hasta</a:t>
            </a:r>
            <a:r>
              <a:rPr lang="es-ES" sz="2000" spc="25" dirty="0">
                <a:latin typeface="Calibri "/>
                <a:cs typeface="Arial MT"/>
              </a:rPr>
              <a:t> </a:t>
            </a:r>
            <a:r>
              <a:rPr lang="es-ES" sz="2000" spc="-5" dirty="0">
                <a:latin typeface="Calibri "/>
                <a:cs typeface="Arial MT"/>
              </a:rPr>
              <a:t>50%</a:t>
            </a:r>
            <a:r>
              <a:rPr lang="es-ES" sz="2000" spc="15" dirty="0">
                <a:latin typeface="Calibri "/>
                <a:cs typeface="Arial MT"/>
              </a:rPr>
              <a:t> </a:t>
            </a:r>
            <a:r>
              <a:rPr lang="es-ES" sz="2000" spc="-10" dirty="0">
                <a:latin typeface="Calibri "/>
                <a:cs typeface="Arial MT"/>
              </a:rPr>
              <a:t>proyecto</a:t>
            </a:r>
            <a:endParaRPr lang="es-ES" sz="2000" dirty="0">
              <a:latin typeface="Calibri "/>
              <a:cs typeface="Arial MT"/>
            </a:endParaRPr>
          </a:p>
          <a:p>
            <a:pPr marL="469900">
              <a:lnSpc>
                <a:spcPct val="100000"/>
              </a:lnSpc>
              <a:spcBef>
                <a:spcPts val="155"/>
              </a:spcBef>
            </a:pPr>
            <a:r>
              <a:rPr lang="es-ES" sz="2000" spc="-5" dirty="0">
                <a:latin typeface="Calibri "/>
                <a:cs typeface="Arial MT"/>
              </a:rPr>
              <a:t>(BEI).</a:t>
            </a:r>
            <a:endParaRPr lang="es-ES" sz="2000" dirty="0">
              <a:latin typeface="Calibri "/>
              <a:cs typeface="Arial MT"/>
            </a:endParaRPr>
          </a:p>
          <a:p>
            <a:pPr marL="756285" marR="293370" indent="-287020">
              <a:lnSpc>
                <a:spcPct val="110000"/>
              </a:lnSpc>
              <a:spcBef>
                <a:spcPts val="1200"/>
              </a:spcBef>
              <a:buClr>
                <a:srgbClr val="954F72"/>
              </a:buClr>
              <a:buFont typeface="Wingdings"/>
              <a:buChar char=""/>
              <a:tabLst>
                <a:tab pos="756285" algn="l"/>
                <a:tab pos="756920" algn="l"/>
              </a:tabLst>
            </a:pPr>
            <a:r>
              <a:rPr lang="es-ES" sz="2000" b="1" spc="-5" dirty="0">
                <a:solidFill>
                  <a:srgbClr val="C00000"/>
                </a:solidFill>
                <a:latin typeface="Calibri "/>
                <a:cs typeface="Arial"/>
              </a:rPr>
              <a:t>Garantía</a:t>
            </a:r>
            <a:r>
              <a:rPr lang="es-ES" sz="2000" b="1" spc="30" dirty="0">
                <a:solidFill>
                  <a:srgbClr val="C00000"/>
                </a:solidFill>
                <a:latin typeface="Calibri "/>
                <a:cs typeface="Arial"/>
              </a:rPr>
              <a:t> </a:t>
            </a:r>
            <a:r>
              <a:rPr lang="es-ES" sz="2000" b="1" spc="-5" dirty="0">
                <a:solidFill>
                  <a:srgbClr val="C00000"/>
                </a:solidFill>
                <a:latin typeface="Calibri "/>
                <a:cs typeface="Arial"/>
              </a:rPr>
              <a:t>3.</a:t>
            </a:r>
            <a:r>
              <a:rPr lang="es-ES" sz="2000" b="1" spc="10" dirty="0">
                <a:solidFill>
                  <a:srgbClr val="C00000"/>
                </a:solidFill>
                <a:latin typeface="Calibri "/>
                <a:cs typeface="Arial"/>
              </a:rPr>
              <a:t> </a:t>
            </a:r>
            <a:r>
              <a:rPr lang="es-ES" sz="2000" spc="-5" dirty="0">
                <a:latin typeface="Calibri "/>
                <a:cs typeface="Arial MT"/>
              </a:rPr>
              <a:t>El</a:t>
            </a:r>
            <a:r>
              <a:rPr lang="es-ES" sz="2000" dirty="0">
                <a:latin typeface="Calibri "/>
                <a:cs typeface="Arial MT"/>
              </a:rPr>
              <a:t> </a:t>
            </a:r>
            <a:r>
              <a:rPr lang="es-ES" sz="2000" spc="-5" dirty="0">
                <a:latin typeface="Calibri "/>
                <a:cs typeface="Arial MT"/>
              </a:rPr>
              <a:t>precio</a:t>
            </a:r>
            <a:r>
              <a:rPr lang="es-ES" sz="2000" spc="25" dirty="0">
                <a:latin typeface="Calibri "/>
                <a:cs typeface="Arial MT"/>
              </a:rPr>
              <a:t> </a:t>
            </a:r>
            <a:r>
              <a:rPr lang="es-ES" sz="2000" spc="-5" dirty="0">
                <a:latin typeface="Calibri "/>
                <a:cs typeface="Arial MT"/>
              </a:rPr>
              <a:t>de</a:t>
            </a:r>
            <a:r>
              <a:rPr lang="es-ES" sz="2000" spc="15" dirty="0">
                <a:latin typeface="Calibri "/>
                <a:cs typeface="Arial MT"/>
              </a:rPr>
              <a:t> </a:t>
            </a:r>
            <a:r>
              <a:rPr lang="es-ES" sz="2000" spc="-5" dirty="0">
                <a:latin typeface="Calibri "/>
                <a:cs typeface="Arial MT"/>
              </a:rPr>
              <a:t>los</a:t>
            </a:r>
            <a:r>
              <a:rPr lang="es-ES" sz="2000" spc="15" dirty="0">
                <a:latin typeface="Calibri "/>
                <a:cs typeface="Arial MT"/>
              </a:rPr>
              <a:t> </a:t>
            </a:r>
            <a:r>
              <a:rPr lang="es-ES" sz="2000" spc="-5" dirty="0">
                <a:latin typeface="Calibri "/>
                <a:cs typeface="Arial MT"/>
              </a:rPr>
              <a:t>alquileres</a:t>
            </a:r>
            <a:r>
              <a:rPr lang="es-ES" sz="2000" spc="25" dirty="0">
                <a:latin typeface="Calibri "/>
                <a:cs typeface="Arial MT"/>
              </a:rPr>
              <a:t> </a:t>
            </a:r>
            <a:r>
              <a:rPr lang="es-ES" sz="2000" spc="-5" dirty="0">
                <a:latin typeface="Calibri "/>
                <a:cs typeface="Arial MT"/>
              </a:rPr>
              <a:t>estará</a:t>
            </a:r>
            <a:r>
              <a:rPr lang="es-ES" sz="2000" spc="35" dirty="0">
                <a:latin typeface="Calibri "/>
                <a:cs typeface="Arial MT"/>
              </a:rPr>
              <a:t> </a:t>
            </a:r>
            <a:r>
              <a:rPr lang="es-ES" sz="2000" spc="-5" dirty="0">
                <a:latin typeface="Calibri "/>
                <a:cs typeface="Arial MT"/>
              </a:rPr>
              <a:t>entre</a:t>
            </a:r>
            <a:r>
              <a:rPr lang="es-ES" sz="2000" spc="25" dirty="0">
                <a:latin typeface="Calibri "/>
                <a:cs typeface="Arial MT"/>
              </a:rPr>
              <a:t> </a:t>
            </a:r>
            <a:r>
              <a:rPr lang="es-ES" sz="2000" spc="-5" dirty="0">
                <a:latin typeface="Calibri "/>
                <a:cs typeface="Arial MT"/>
              </a:rPr>
              <a:t>el</a:t>
            </a:r>
            <a:r>
              <a:rPr lang="es-ES" sz="2000" dirty="0">
                <a:latin typeface="Calibri "/>
                <a:cs typeface="Arial MT"/>
              </a:rPr>
              <a:t> </a:t>
            </a:r>
            <a:r>
              <a:rPr lang="es-ES" sz="2000" spc="-5" dirty="0">
                <a:latin typeface="Calibri "/>
                <a:cs typeface="Arial MT"/>
              </a:rPr>
              <a:t>social</a:t>
            </a:r>
            <a:r>
              <a:rPr lang="es-ES" sz="2000" spc="25" dirty="0">
                <a:latin typeface="Calibri "/>
                <a:cs typeface="Arial MT"/>
              </a:rPr>
              <a:t> </a:t>
            </a:r>
            <a:r>
              <a:rPr lang="es-ES" sz="2000" spc="-5" dirty="0">
                <a:latin typeface="Calibri "/>
                <a:cs typeface="Arial MT"/>
              </a:rPr>
              <a:t>y</a:t>
            </a:r>
            <a:r>
              <a:rPr lang="es-ES" sz="2000" dirty="0">
                <a:latin typeface="Calibri "/>
                <a:cs typeface="Arial MT"/>
              </a:rPr>
              <a:t> </a:t>
            </a:r>
            <a:r>
              <a:rPr lang="es-ES" sz="2000" spc="-5" dirty="0">
                <a:latin typeface="Calibri "/>
                <a:cs typeface="Arial MT"/>
              </a:rPr>
              <a:t>el</a:t>
            </a:r>
            <a:r>
              <a:rPr lang="es-ES" sz="2000" spc="15" dirty="0">
                <a:latin typeface="Calibri "/>
                <a:cs typeface="Arial MT"/>
              </a:rPr>
              <a:t> </a:t>
            </a:r>
            <a:r>
              <a:rPr lang="es-ES" sz="2000" spc="-5" dirty="0">
                <a:latin typeface="Calibri "/>
                <a:cs typeface="Arial MT"/>
              </a:rPr>
              <a:t>del</a:t>
            </a:r>
            <a:r>
              <a:rPr lang="es-ES" sz="2000" spc="10" dirty="0">
                <a:latin typeface="Calibri "/>
                <a:cs typeface="Arial MT"/>
              </a:rPr>
              <a:t> </a:t>
            </a:r>
            <a:r>
              <a:rPr lang="es-ES" sz="2000" spc="-5" dirty="0">
                <a:latin typeface="Calibri "/>
                <a:cs typeface="Arial MT"/>
              </a:rPr>
              <a:t>mercado.</a:t>
            </a:r>
            <a:r>
              <a:rPr lang="es-ES" sz="2000" spc="15" dirty="0">
                <a:latin typeface="Calibri "/>
                <a:cs typeface="Arial MT"/>
              </a:rPr>
              <a:t> </a:t>
            </a:r>
            <a:r>
              <a:rPr lang="es-ES" sz="2000" spc="-35" dirty="0">
                <a:latin typeface="Calibri "/>
                <a:cs typeface="Arial MT"/>
              </a:rPr>
              <a:t>Todas</a:t>
            </a:r>
            <a:r>
              <a:rPr lang="es-ES" sz="2000" spc="15" dirty="0">
                <a:latin typeface="Calibri "/>
                <a:cs typeface="Arial MT"/>
              </a:rPr>
              <a:t> </a:t>
            </a:r>
            <a:r>
              <a:rPr lang="es-ES" sz="2000" spc="-5" dirty="0">
                <a:latin typeface="Calibri "/>
                <a:cs typeface="Arial MT"/>
              </a:rPr>
              <a:t>las </a:t>
            </a:r>
            <a:r>
              <a:rPr lang="es-ES" sz="2000" dirty="0">
                <a:latin typeface="Calibri "/>
                <a:cs typeface="Arial MT"/>
              </a:rPr>
              <a:t> </a:t>
            </a:r>
            <a:r>
              <a:rPr lang="es-ES" sz="2000" spc="-10" dirty="0">
                <a:latin typeface="Calibri "/>
                <a:cs typeface="Arial MT"/>
              </a:rPr>
              <a:t>viviendas</a:t>
            </a:r>
            <a:r>
              <a:rPr lang="es-ES" sz="2000" spc="50" dirty="0">
                <a:latin typeface="Calibri "/>
                <a:cs typeface="Arial MT"/>
              </a:rPr>
              <a:t> </a:t>
            </a:r>
            <a:r>
              <a:rPr lang="es-ES" sz="2000" spc="-5" dirty="0">
                <a:latin typeface="Calibri "/>
                <a:cs typeface="Arial MT"/>
              </a:rPr>
              <a:t>protegidas:</a:t>
            </a:r>
            <a:r>
              <a:rPr lang="es-ES" sz="2000" spc="50" dirty="0">
                <a:latin typeface="Calibri "/>
                <a:cs typeface="Arial MT"/>
              </a:rPr>
              <a:t> </a:t>
            </a:r>
            <a:r>
              <a:rPr lang="es-ES" sz="2000" spc="-5" dirty="0">
                <a:latin typeface="Calibri "/>
                <a:cs typeface="Arial MT"/>
              </a:rPr>
              <a:t>75%</a:t>
            </a:r>
            <a:r>
              <a:rPr lang="es-ES" sz="2000" spc="15" dirty="0">
                <a:latin typeface="Calibri "/>
                <a:cs typeface="Arial MT"/>
              </a:rPr>
              <a:t> </a:t>
            </a:r>
            <a:r>
              <a:rPr lang="es-ES" sz="2000" spc="-5" dirty="0">
                <a:latin typeface="Calibri "/>
                <a:cs typeface="Arial MT"/>
              </a:rPr>
              <a:t>de</a:t>
            </a:r>
            <a:r>
              <a:rPr lang="es-ES" sz="2000" spc="15" dirty="0">
                <a:latin typeface="Calibri "/>
                <a:cs typeface="Arial MT"/>
              </a:rPr>
              <a:t> </a:t>
            </a:r>
            <a:r>
              <a:rPr lang="es-ES" sz="2000" spc="-5" dirty="0">
                <a:latin typeface="Calibri "/>
                <a:cs typeface="Arial MT"/>
              </a:rPr>
              <a:t>las</a:t>
            </a:r>
            <a:r>
              <a:rPr lang="es-ES" sz="2000" spc="15" dirty="0">
                <a:latin typeface="Calibri "/>
                <a:cs typeface="Arial MT"/>
              </a:rPr>
              <a:t> </a:t>
            </a:r>
            <a:r>
              <a:rPr lang="es-ES" sz="2000" spc="-10" dirty="0">
                <a:latin typeface="Calibri "/>
                <a:cs typeface="Arial MT"/>
              </a:rPr>
              <a:t>viviendas</a:t>
            </a:r>
            <a:r>
              <a:rPr lang="es-ES" sz="2000" spc="50" dirty="0">
                <a:latin typeface="Calibri "/>
                <a:cs typeface="Arial MT"/>
              </a:rPr>
              <a:t> </a:t>
            </a:r>
            <a:r>
              <a:rPr lang="es-ES" sz="2000" spc="-5" dirty="0">
                <a:latin typeface="Calibri "/>
                <a:cs typeface="Arial MT"/>
              </a:rPr>
              <a:t>hasta</a:t>
            </a:r>
            <a:r>
              <a:rPr lang="es-ES" sz="2000" spc="25" dirty="0">
                <a:latin typeface="Calibri "/>
                <a:cs typeface="Arial MT"/>
              </a:rPr>
              <a:t> </a:t>
            </a:r>
            <a:r>
              <a:rPr lang="es-ES" sz="2000" spc="-5" dirty="0">
                <a:latin typeface="Calibri "/>
                <a:cs typeface="Arial MT"/>
              </a:rPr>
              <a:t>los</a:t>
            </a:r>
            <a:r>
              <a:rPr lang="es-ES" sz="2000" spc="15" dirty="0">
                <a:latin typeface="Calibri "/>
                <a:cs typeface="Arial MT"/>
              </a:rPr>
              <a:t> </a:t>
            </a:r>
            <a:r>
              <a:rPr lang="es-ES" sz="2000" spc="-5" dirty="0">
                <a:latin typeface="Calibri "/>
                <a:cs typeface="Arial MT"/>
              </a:rPr>
              <a:t>7,28</a:t>
            </a:r>
            <a:r>
              <a:rPr lang="es-ES" sz="2000" spc="10" dirty="0">
                <a:latin typeface="Calibri "/>
                <a:cs typeface="Arial MT"/>
              </a:rPr>
              <a:t> </a:t>
            </a:r>
            <a:r>
              <a:rPr lang="es-ES" sz="2000" spc="-5" dirty="0">
                <a:latin typeface="Calibri "/>
                <a:cs typeface="Arial MT"/>
              </a:rPr>
              <a:t>euros</a:t>
            </a:r>
            <a:r>
              <a:rPr lang="es-ES" sz="2000" spc="25" dirty="0">
                <a:latin typeface="Calibri "/>
                <a:cs typeface="Arial MT"/>
              </a:rPr>
              <a:t> </a:t>
            </a:r>
            <a:r>
              <a:rPr lang="es-ES" sz="2000" spc="-5" dirty="0">
                <a:latin typeface="Calibri "/>
                <a:cs typeface="Arial MT"/>
              </a:rPr>
              <a:t>/</a:t>
            </a:r>
            <a:r>
              <a:rPr lang="es-ES" sz="2000" spc="15" dirty="0">
                <a:latin typeface="Calibri "/>
                <a:cs typeface="Arial MT"/>
              </a:rPr>
              <a:t> </a:t>
            </a:r>
            <a:r>
              <a:rPr lang="es-ES" sz="2000" spc="-5" dirty="0">
                <a:latin typeface="Calibri "/>
                <a:cs typeface="Arial MT"/>
              </a:rPr>
              <a:t>m2</a:t>
            </a:r>
            <a:r>
              <a:rPr lang="es-ES" sz="2000" spc="15" dirty="0">
                <a:latin typeface="Calibri "/>
                <a:cs typeface="Arial MT"/>
              </a:rPr>
              <a:t> </a:t>
            </a:r>
            <a:r>
              <a:rPr lang="es-ES" sz="2000" spc="-5" dirty="0">
                <a:latin typeface="Calibri "/>
                <a:cs typeface="Arial MT"/>
              </a:rPr>
              <a:t>y</a:t>
            </a:r>
            <a:r>
              <a:rPr lang="es-ES" sz="2000" dirty="0">
                <a:latin typeface="Calibri "/>
                <a:cs typeface="Arial MT"/>
              </a:rPr>
              <a:t> </a:t>
            </a:r>
            <a:r>
              <a:rPr lang="es-ES" sz="2000" spc="-5" dirty="0">
                <a:latin typeface="Calibri "/>
                <a:cs typeface="Arial MT"/>
              </a:rPr>
              <a:t>un</a:t>
            </a:r>
            <a:r>
              <a:rPr lang="es-ES" sz="2000" spc="10" dirty="0">
                <a:latin typeface="Calibri "/>
                <a:cs typeface="Arial MT"/>
              </a:rPr>
              <a:t> </a:t>
            </a:r>
            <a:r>
              <a:rPr lang="es-ES" sz="2000" spc="-5" dirty="0">
                <a:latin typeface="Calibri "/>
                <a:cs typeface="Arial MT"/>
              </a:rPr>
              <a:t>25%</a:t>
            </a:r>
            <a:r>
              <a:rPr lang="es-ES" sz="2000" spc="15" dirty="0">
                <a:latin typeface="Calibri "/>
                <a:cs typeface="Arial MT"/>
              </a:rPr>
              <a:t> </a:t>
            </a:r>
            <a:r>
              <a:rPr lang="es-ES" sz="2000" spc="-5" dirty="0">
                <a:latin typeface="Calibri "/>
                <a:cs typeface="Arial MT"/>
              </a:rPr>
              <a:t>hasta</a:t>
            </a:r>
            <a:r>
              <a:rPr lang="es-ES" sz="2000" spc="25" dirty="0">
                <a:latin typeface="Calibri "/>
                <a:cs typeface="Arial MT"/>
              </a:rPr>
              <a:t> </a:t>
            </a:r>
            <a:r>
              <a:rPr lang="es-ES" sz="2000" spc="-10" dirty="0">
                <a:latin typeface="Calibri "/>
                <a:cs typeface="Arial MT"/>
              </a:rPr>
              <a:t>los </a:t>
            </a:r>
            <a:r>
              <a:rPr lang="es-ES" sz="2000" spc="-350" dirty="0">
                <a:latin typeface="Calibri "/>
                <a:cs typeface="Arial MT"/>
              </a:rPr>
              <a:t> </a:t>
            </a:r>
            <a:r>
              <a:rPr lang="es-ES" sz="2000" spc="-5" dirty="0">
                <a:latin typeface="Calibri "/>
                <a:cs typeface="Arial MT"/>
              </a:rPr>
              <a:t>8,89</a:t>
            </a:r>
            <a:r>
              <a:rPr lang="es-ES" sz="2000" spc="20" dirty="0">
                <a:latin typeface="Calibri "/>
                <a:cs typeface="Arial MT"/>
              </a:rPr>
              <a:t> </a:t>
            </a:r>
            <a:r>
              <a:rPr lang="es-ES" sz="2000" spc="-5" dirty="0">
                <a:latin typeface="Calibri "/>
                <a:cs typeface="Arial MT"/>
              </a:rPr>
              <a:t>euros</a:t>
            </a:r>
            <a:r>
              <a:rPr lang="es-ES" sz="2000" spc="25" dirty="0">
                <a:latin typeface="Calibri "/>
                <a:cs typeface="Arial MT"/>
              </a:rPr>
              <a:t> </a:t>
            </a:r>
            <a:r>
              <a:rPr lang="es-ES" sz="2000" spc="-5" dirty="0">
                <a:latin typeface="Calibri "/>
                <a:cs typeface="Arial MT"/>
              </a:rPr>
              <a:t>/ m2.</a:t>
            </a:r>
            <a:r>
              <a:rPr lang="es-ES" sz="2000" spc="25" dirty="0">
                <a:latin typeface="Calibri "/>
                <a:cs typeface="Arial MT"/>
              </a:rPr>
              <a:t> </a:t>
            </a:r>
            <a:r>
              <a:rPr lang="es-ES" sz="2000" b="1" spc="-5" dirty="0">
                <a:latin typeface="Calibri "/>
                <a:cs typeface="Arial"/>
              </a:rPr>
              <a:t>No</a:t>
            </a:r>
            <a:r>
              <a:rPr lang="es-ES" sz="2000" b="1" spc="15" dirty="0">
                <a:latin typeface="Calibri "/>
                <a:cs typeface="Arial"/>
              </a:rPr>
              <a:t> </a:t>
            </a:r>
            <a:r>
              <a:rPr lang="es-ES" sz="2000" b="1" spc="-5" dirty="0">
                <a:latin typeface="Calibri "/>
                <a:cs typeface="Arial"/>
              </a:rPr>
              <a:t>habrá</a:t>
            </a:r>
            <a:r>
              <a:rPr lang="es-ES" sz="2000" b="1" spc="20" dirty="0">
                <a:latin typeface="Calibri "/>
                <a:cs typeface="Arial"/>
              </a:rPr>
              <a:t> </a:t>
            </a:r>
            <a:r>
              <a:rPr lang="es-ES" sz="2000" b="1" spc="-5" dirty="0">
                <a:latin typeface="Calibri "/>
                <a:cs typeface="Arial"/>
              </a:rPr>
              <a:t>problemas</a:t>
            </a:r>
            <a:r>
              <a:rPr lang="es-ES" sz="2000" b="1" spc="35" dirty="0">
                <a:latin typeface="Calibri "/>
                <a:cs typeface="Arial"/>
              </a:rPr>
              <a:t> </a:t>
            </a:r>
            <a:r>
              <a:rPr lang="es-ES" sz="2000" b="1" spc="-5" dirty="0">
                <a:latin typeface="Calibri "/>
                <a:cs typeface="Arial"/>
              </a:rPr>
              <a:t>de</a:t>
            </a:r>
            <a:r>
              <a:rPr lang="es-ES" sz="2000" b="1" spc="15" dirty="0">
                <a:latin typeface="Calibri "/>
                <a:cs typeface="Arial"/>
              </a:rPr>
              <a:t> </a:t>
            </a:r>
            <a:r>
              <a:rPr lang="es-ES" sz="2000" b="1" spc="-5" dirty="0">
                <a:latin typeface="Calibri "/>
                <a:cs typeface="Arial"/>
              </a:rPr>
              <a:t>demanda</a:t>
            </a:r>
            <a:r>
              <a:rPr lang="es-ES" sz="2000" spc="-5" dirty="0">
                <a:latin typeface="Calibri "/>
                <a:cs typeface="Arial MT"/>
              </a:rPr>
              <a:t>,</a:t>
            </a:r>
            <a:r>
              <a:rPr lang="es-ES" sz="2000" spc="50" dirty="0">
                <a:latin typeface="Calibri "/>
                <a:cs typeface="Arial MT"/>
              </a:rPr>
              <a:t> </a:t>
            </a:r>
            <a:r>
              <a:rPr lang="es-ES" sz="2000" spc="-5" dirty="0">
                <a:latin typeface="Calibri "/>
                <a:cs typeface="Arial MT"/>
              </a:rPr>
              <a:t>dada</a:t>
            </a:r>
            <a:r>
              <a:rPr lang="es-ES" sz="2000" spc="20" dirty="0">
                <a:latin typeface="Calibri "/>
                <a:cs typeface="Arial MT"/>
              </a:rPr>
              <a:t> </a:t>
            </a:r>
            <a:r>
              <a:rPr lang="es-ES" sz="2000" spc="-5" dirty="0">
                <a:latin typeface="Calibri "/>
                <a:cs typeface="Arial MT"/>
              </a:rPr>
              <a:t>la</a:t>
            </a:r>
            <a:r>
              <a:rPr lang="es-ES" sz="2000" dirty="0">
                <a:latin typeface="Calibri "/>
                <a:cs typeface="Arial MT"/>
              </a:rPr>
              <a:t> </a:t>
            </a:r>
            <a:r>
              <a:rPr lang="es-ES" sz="2000" spc="-5" dirty="0">
                <a:latin typeface="Calibri "/>
                <a:cs typeface="Arial MT"/>
              </a:rPr>
              <a:t>distancia</a:t>
            </a:r>
            <a:r>
              <a:rPr lang="es-ES" sz="2000" spc="25" dirty="0">
                <a:latin typeface="Calibri "/>
                <a:cs typeface="Arial MT"/>
              </a:rPr>
              <a:t> </a:t>
            </a:r>
            <a:r>
              <a:rPr lang="es-ES" sz="2000" spc="-5" dirty="0">
                <a:latin typeface="Calibri "/>
                <a:cs typeface="Arial MT"/>
              </a:rPr>
              <a:t>con</a:t>
            </a:r>
            <a:r>
              <a:rPr lang="es-ES" sz="2000" spc="20" dirty="0">
                <a:latin typeface="Calibri "/>
                <a:cs typeface="Arial MT"/>
              </a:rPr>
              <a:t> </a:t>
            </a:r>
            <a:r>
              <a:rPr lang="es-ES" sz="2000" spc="-5" dirty="0">
                <a:latin typeface="Calibri "/>
                <a:cs typeface="Arial MT"/>
              </a:rPr>
              <a:t>el</a:t>
            </a:r>
            <a:r>
              <a:rPr lang="es-ES" sz="2000" dirty="0">
                <a:latin typeface="Calibri "/>
                <a:cs typeface="Arial MT"/>
              </a:rPr>
              <a:t> </a:t>
            </a:r>
            <a:r>
              <a:rPr lang="es-ES" sz="2000" spc="-5" dirty="0">
                <a:latin typeface="Calibri "/>
                <a:cs typeface="Arial MT"/>
              </a:rPr>
              <a:t>mercado </a:t>
            </a:r>
            <a:r>
              <a:rPr lang="es-ES" sz="2000" dirty="0">
                <a:latin typeface="Calibri "/>
                <a:cs typeface="Arial MT"/>
              </a:rPr>
              <a:t> </a:t>
            </a:r>
            <a:r>
              <a:rPr lang="es-ES" sz="2000" spc="-5" dirty="0">
                <a:latin typeface="Calibri "/>
                <a:cs typeface="Arial MT"/>
              </a:rPr>
              <a:t>(precio</a:t>
            </a:r>
            <a:r>
              <a:rPr lang="es-ES" sz="2000" spc="20" dirty="0">
                <a:latin typeface="Calibri "/>
                <a:cs typeface="Arial MT"/>
              </a:rPr>
              <a:t> </a:t>
            </a:r>
            <a:r>
              <a:rPr lang="es-ES" sz="2000" spc="-5" dirty="0">
                <a:latin typeface="Calibri "/>
                <a:cs typeface="Arial MT"/>
              </a:rPr>
              <a:t>medio</a:t>
            </a:r>
            <a:r>
              <a:rPr lang="es-ES" sz="2000" spc="30" dirty="0">
                <a:latin typeface="Calibri "/>
                <a:cs typeface="Arial MT"/>
              </a:rPr>
              <a:t> </a:t>
            </a:r>
            <a:r>
              <a:rPr lang="es-ES" sz="2000" spc="-5" dirty="0">
                <a:latin typeface="Calibri "/>
                <a:cs typeface="Arial MT"/>
              </a:rPr>
              <a:t>superior</a:t>
            </a:r>
            <a:r>
              <a:rPr lang="es-ES" sz="2000" spc="25" dirty="0">
                <a:latin typeface="Calibri "/>
                <a:cs typeface="Arial MT"/>
              </a:rPr>
              <a:t> </a:t>
            </a:r>
            <a:r>
              <a:rPr lang="es-ES" sz="2000" spc="-5" dirty="0">
                <a:latin typeface="Calibri "/>
                <a:cs typeface="Arial MT"/>
              </a:rPr>
              <a:t>a</a:t>
            </a:r>
            <a:r>
              <a:rPr lang="es-ES" sz="2000" spc="5" dirty="0">
                <a:latin typeface="Calibri "/>
                <a:cs typeface="Arial MT"/>
              </a:rPr>
              <a:t> </a:t>
            </a:r>
            <a:r>
              <a:rPr lang="es-ES" sz="2000" spc="-5" dirty="0">
                <a:latin typeface="Calibri "/>
                <a:cs typeface="Arial MT"/>
              </a:rPr>
              <a:t>los</a:t>
            </a:r>
            <a:r>
              <a:rPr lang="es-ES" sz="2000" spc="15" dirty="0">
                <a:latin typeface="Calibri "/>
                <a:cs typeface="Arial MT"/>
              </a:rPr>
              <a:t> </a:t>
            </a:r>
            <a:r>
              <a:rPr lang="es-ES" sz="2000" spc="-5" dirty="0">
                <a:latin typeface="Calibri "/>
                <a:cs typeface="Arial MT"/>
              </a:rPr>
              <a:t>14</a:t>
            </a:r>
            <a:r>
              <a:rPr lang="es-ES" sz="2000" spc="10" dirty="0">
                <a:latin typeface="Calibri "/>
                <a:cs typeface="Arial MT"/>
              </a:rPr>
              <a:t> </a:t>
            </a:r>
            <a:r>
              <a:rPr lang="es-ES" sz="2000" spc="-5" dirty="0">
                <a:latin typeface="Calibri "/>
                <a:cs typeface="Arial MT"/>
              </a:rPr>
              <a:t>euros</a:t>
            </a:r>
            <a:r>
              <a:rPr lang="es-ES" sz="2000" spc="25" dirty="0">
                <a:latin typeface="Calibri "/>
                <a:cs typeface="Arial MT"/>
              </a:rPr>
              <a:t> </a:t>
            </a:r>
            <a:r>
              <a:rPr lang="es-ES" sz="2000" spc="-5" dirty="0">
                <a:latin typeface="Calibri "/>
                <a:cs typeface="Arial MT"/>
              </a:rPr>
              <a:t>/ m2).</a:t>
            </a:r>
            <a:r>
              <a:rPr lang="es-ES" sz="2000" spc="25" dirty="0">
                <a:latin typeface="Calibri "/>
                <a:cs typeface="Arial MT"/>
              </a:rPr>
              <a:t> </a:t>
            </a:r>
            <a:r>
              <a:rPr lang="es-ES" sz="2000" spc="-5" dirty="0">
                <a:latin typeface="Calibri "/>
                <a:cs typeface="Arial MT"/>
              </a:rPr>
              <a:t>Los</a:t>
            </a:r>
            <a:r>
              <a:rPr lang="es-ES" sz="2000" spc="20" dirty="0">
                <a:latin typeface="Calibri "/>
                <a:cs typeface="Arial MT"/>
              </a:rPr>
              <a:t> </a:t>
            </a:r>
            <a:r>
              <a:rPr lang="es-ES" sz="2000" spc="-5" dirty="0">
                <a:latin typeface="Calibri "/>
                <a:cs typeface="Arial MT"/>
              </a:rPr>
              <a:t>inquilinos</a:t>
            </a:r>
            <a:r>
              <a:rPr lang="es-ES" sz="2000" spc="25" dirty="0">
                <a:latin typeface="Calibri "/>
                <a:cs typeface="Arial MT"/>
              </a:rPr>
              <a:t> </a:t>
            </a:r>
            <a:r>
              <a:rPr lang="es-ES" sz="2000" spc="-5" dirty="0">
                <a:latin typeface="Calibri "/>
                <a:cs typeface="Arial MT"/>
              </a:rPr>
              <a:t>serán</a:t>
            </a:r>
            <a:r>
              <a:rPr lang="es-ES" sz="2000" spc="20" dirty="0">
                <a:latin typeface="Calibri "/>
                <a:cs typeface="Arial MT"/>
              </a:rPr>
              <a:t> </a:t>
            </a:r>
            <a:r>
              <a:rPr lang="es-ES" sz="2000" spc="-5" dirty="0">
                <a:latin typeface="Calibri "/>
                <a:cs typeface="Arial MT"/>
              </a:rPr>
              <a:t>aportados</a:t>
            </a:r>
            <a:r>
              <a:rPr lang="es-ES" sz="2000" spc="40" dirty="0">
                <a:latin typeface="Calibri "/>
                <a:cs typeface="Arial MT"/>
              </a:rPr>
              <a:t> </a:t>
            </a:r>
            <a:r>
              <a:rPr lang="es-ES" sz="2000" spc="-5" dirty="0">
                <a:latin typeface="Calibri "/>
                <a:cs typeface="Arial MT"/>
              </a:rPr>
              <a:t>por</a:t>
            </a:r>
            <a:r>
              <a:rPr lang="es-ES" sz="2000" spc="20" dirty="0">
                <a:latin typeface="Calibri "/>
                <a:cs typeface="Arial MT"/>
              </a:rPr>
              <a:t> </a:t>
            </a:r>
            <a:r>
              <a:rPr lang="es-ES" sz="2000" spc="-5" dirty="0">
                <a:latin typeface="Calibri "/>
                <a:cs typeface="Arial MT"/>
              </a:rPr>
              <a:t>las </a:t>
            </a:r>
            <a:r>
              <a:rPr lang="es-ES" sz="2000" dirty="0">
                <a:latin typeface="Calibri "/>
                <a:cs typeface="Arial MT"/>
              </a:rPr>
              <a:t> </a:t>
            </a:r>
            <a:r>
              <a:rPr lang="es-ES" sz="2000" spc="-5" dirty="0">
                <a:latin typeface="Calibri "/>
                <a:cs typeface="Arial MT"/>
              </a:rPr>
              <a:t>Administraciones.</a:t>
            </a:r>
            <a:endParaRPr lang="es-ES" sz="2000" dirty="0">
              <a:latin typeface="Calibri "/>
              <a:cs typeface="Arial MT"/>
            </a:endParaRPr>
          </a:p>
          <a:p>
            <a:pPr marL="926465" marR="37465">
              <a:lnSpc>
                <a:spcPct val="110000"/>
              </a:lnSpc>
              <a:spcBef>
                <a:spcPts val="1200"/>
              </a:spcBef>
            </a:pPr>
            <a:r>
              <a:rPr lang="es-ES" sz="2000" spc="-5" dirty="0">
                <a:latin typeface="Calibri "/>
                <a:cs typeface="Arial MT"/>
              </a:rPr>
              <a:t>Posibilidad</a:t>
            </a:r>
            <a:r>
              <a:rPr lang="es-ES" sz="2000" spc="20" dirty="0">
                <a:latin typeface="Calibri "/>
                <a:cs typeface="Arial MT"/>
              </a:rPr>
              <a:t> </a:t>
            </a:r>
            <a:r>
              <a:rPr lang="es-ES" sz="2000" spc="-5" dirty="0">
                <a:latin typeface="Calibri "/>
                <a:cs typeface="Arial MT"/>
              </a:rPr>
              <a:t>de</a:t>
            </a:r>
            <a:r>
              <a:rPr lang="es-ES" sz="2000" spc="10" dirty="0">
                <a:latin typeface="Calibri "/>
                <a:cs typeface="Arial MT"/>
              </a:rPr>
              <a:t> </a:t>
            </a:r>
            <a:r>
              <a:rPr lang="es-ES" sz="2000" spc="-5" dirty="0">
                <a:latin typeface="Calibri "/>
                <a:cs typeface="Arial MT"/>
              </a:rPr>
              <a:t>subvención</a:t>
            </a:r>
            <a:r>
              <a:rPr lang="es-ES" sz="2000" spc="50" dirty="0">
                <a:latin typeface="Calibri "/>
                <a:cs typeface="Arial MT"/>
              </a:rPr>
              <a:t> </a:t>
            </a:r>
            <a:r>
              <a:rPr lang="es-ES" sz="2000" spc="-5" dirty="0">
                <a:latin typeface="Calibri "/>
                <a:cs typeface="Arial MT"/>
              </a:rPr>
              <a:t>plan</a:t>
            </a:r>
            <a:r>
              <a:rPr lang="es-ES" sz="2000" spc="20" dirty="0">
                <a:latin typeface="Calibri "/>
                <a:cs typeface="Arial MT"/>
              </a:rPr>
              <a:t> </a:t>
            </a:r>
            <a:r>
              <a:rPr lang="es-ES" sz="2000" spc="-10" dirty="0">
                <a:latin typeface="Calibri "/>
                <a:cs typeface="Arial MT"/>
              </a:rPr>
              <a:t>vivienda</a:t>
            </a:r>
            <a:r>
              <a:rPr lang="es-ES" sz="2000" spc="50" dirty="0">
                <a:latin typeface="Calibri "/>
                <a:cs typeface="Arial MT"/>
              </a:rPr>
              <a:t> </a:t>
            </a:r>
            <a:r>
              <a:rPr lang="es-ES" sz="2000" spc="-5" dirty="0">
                <a:latin typeface="Calibri "/>
                <a:cs typeface="Arial MT"/>
              </a:rPr>
              <a:t>(300</a:t>
            </a:r>
            <a:r>
              <a:rPr lang="es-ES" sz="2000" spc="25" dirty="0">
                <a:latin typeface="Calibri "/>
                <a:cs typeface="Arial MT"/>
              </a:rPr>
              <a:t> </a:t>
            </a:r>
            <a:r>
              <a:rPr lang="es-ES" sz="2000" spc="-5" dirty="0">
                <a:latin typeface="Calibri "/>
                <a:cs typeface="Arial MT"/>
              </a:rPr>
              <a:t>euros/m2</a:t>
            </a:r>
            <a:r>
              <a:rPr lang="es-ES" sz="2000" spc="30" dirty="0">
                <a:latin typeface="Calibri "/>
                <a:cs typeface="Arial MT"/>
              </a:rPr>
              <a:t> </a:t>
            </a:r>
            <a:r>
              <a:rPr lang="es-ES" sz="2000" spc="-5" dirty="0">
                <a:latin typeface="Calibri "/>
                <a:cs typeface="Arial MT"/>
              </a:rPr>
              <a:t>y</a:t>
            </a:r>
            <a:r>
              <a:rPr lang="es-ES" sz="2000" spc="15" dirty="0">
                <a:latin typeface="Calibri "/>
                <a:cs typeface="Arial MT"/>
              </a:rPr>
              <a:t> </a:t>
            </a:r>
            <a:r>
              <a:rPr lang="es-ES" sz="2000" spc="-5" dirty="0">
                <a:latin typeface="Calibri "/>
                <a:cs typeface="Arial MT"/>
              </a:rPr>
              <a:t>precio</a:t>
            </a:r>
            <a:r>
              <a:rPr lang="es-ES" sz="2000" spc="25" dirty="0">
                <a:latin typeface="Calibri "/>
                <a:cs typeface="Arial MT"/>
              </a:rPr>
              <a:t> </a:t>
            </a:r>
            <a:r>
              <a:rPr lang="es-ES" sz="2000" spc="-5" dirty="0">
                <a:latin typeface="Calibri "/>
                <a:cs typeface="Arial MT"/>
              </a:rPr>
              <a:t>7 euros/m2).</a:t>
            </a:r>
            <a:r>
              <a:rPr lang="es-ES" sz="2000" spc="50" dirty="0">
                <a:latin typeface="Calibri "/>
                <a:cs typeface="Arial MT"/>
              </a:rPr>
              <a:t> </a:t>
            </a:r>
            <a:r>
              <a:rPr lang="es-ES" sz="2000" spc="-10" dirty="0">
                <a:latin typeface="Calibri "/>
                <a:cs typeface="Arial MT"/>
              </a:rPr>
              <a:t>Nuevos </a:t>
            </a:r>
            <a:r>
              <a:rPr lang="es-ES" sz="2000" spc="-5" dirty="0">
                <a:latin typeface="Calibri "/>
                <a:cs typeface="Arial MT"/>
              </a:rPr>
              <a:t> precios</a:t>
            </a:r>
            <a:r>
              <a:rPr lang="es-ES" sz="2000" spc="20" dirty="0">
                <a:latin typeface="Calibri "/>
                <a:cs typeface="Arial MT"/>
              </a:rPr>
              <a:t> </a:t>
            </a:r>
            <a:r>
              <a:rPr lang="es-ES" sz="2000" spc="-5" dirty="0">
                <a:latin typeface="Calibri "/>
                <a:cs typeface="Arial MT"/>
              </a:rPr>
              <a:t>(decreto</a:t>
            </a:r>
            <a:r>
              <a:rPr lang="es-ES" sz="2000" spc="35" dirty="0">
                <a:latin typeface="Calibri "/>
                <a:cs typeface="Arial MT"/>
              </a:rPr>
              <a:t> </a:t>
            </a:r>
            <a:r>
              <a:rPr lang="es-ES" sz="2000" spc="-5" dirty="0">
                <a:latin typeface="Calibri "/>
                <a:cs typeface="Arial MT"/>
              </a:rPr>
              <a:t>50/2020)</a:t>
            </a:r>
            <a:r>
              <a:rPr lang="es-ES" sz="2000" spc="45" dirty="0">
                <a:latin typeface="Calibri "/>
                <a:cs typeface="Arial MT"/>
              </a:rPr>
              <a:t> </a:t>
            </a:r>
            <a:r>
              <a:rPr lang="es-ES" sz="2000" spc="-5" dirty="0">
                <a:latin typeface="Calibri "/>
                <a:cs typeface="Arial MT"/>
              </a:rPr>
              <a:t>de</a:t>
            </a:r>
            <a:r>
              <a:rPr lang="es-ES" sz="2000" spc="15" dirty="0">
                <a:latin typeface="Calibri "/>
                <a:cs typeface="Arial MT"/>
              </a:rPr>
              <a:t> </a:t>
            </a:r>
            <a:r>
              <a:rPr lang="es-ES" sz="2000" spc="-5" dirty="0">
                <a:latin typeface="Calibri "/>
                <a:cs typeface="Arial MT"/>
              </a:rPr>
              <a:t>la zona</a:t>
            </a:r>
            <a:r>
              <a:rPr lang="es-ES" sz="2000" spc="25" dirty="0">
                <a:latin typeface="Calibri "/>
                <a:cs typeface="Arial MT"/>
              </a:rPr>
              <a:t> </a:t>
            </a:r>
            <a:r>
              <a:rPr lang="es-ES" sz="2000" spc="-5" dirty="0">
                <a:latin typeface="Calibri "/>
                <a:cs typeface="Arial MT"/>
              </a:rPr>
              <a:t>metropolitana</a:t>
            </a:r>
            <a:r>
              <a:rPr lang="es-ES" sz="2000" spc="55" dirty="0">
                <a:latin typeface="Calibri "/>
                <a:cs typeface="Arial MT"/>
              </a:rPr>
              <a:t> </a:t>
            </a:r>
            <a:r>
              <a:rPr lang="es-ES" sz="2000" spc="-5" dirty="0">
                <a:latin typeface="Calibri "/>
                <a:cs typeface="Arial MT"/>
              </a:rPr>
              <a:t>de</a:t>
            </a:r>
            <a:r>
              <a:rPr lang="es-ES" sz="2000" spc="15" dirty="0">
                <a:latin typeface="Calibri "/>
                <a:cs typeface="Arial MT"/>
              </a:rPr>
              <a:t> </a:t>
            </a:r>
            <a:r>
              <a:rPr lang="es-ES" sz="2000" spc="-5" dirty="0">
                <a:latin typeface="Calibri "/>
                <a:cs typeface="Arial MT"/>
              </a:rPr>
              <a:t>Barcelona,</a:t>
            </a:r>
            <a:r>
              <a:rPr lang="es-ES" sz="2000" spc="35" dirty="0">
                <a:latin typeface="Calibri "/>
                <a:cs typeface="Arial MT"/>
              </a:rPr>
              <a:t> </a:t>
            </a:r>
            <a:r>
              <a:rPr lang="es-ES" sz="2000" spc="-5" dirty="0">
                <a:latin typeface="Calibri "/>
                <a:cs typeface="Arial MT"/>
              </a:rPr>
              <a:t>máximo</a:t>
            </a:r>
            <a:r>
              <a:rPr lang="es-ES" sz="2000" spc="35" dirty="0">
                <a:latin typeface="Calibri "/>
                <a:cs typeface="Arial MT"/>
              </a:rPr>
              <a:t> </a:t>
            </a:r>
            <a:r>
              <a:rPr lang="es-ES" sz="2000" spc="-5" dirty="0">
                <a:latin typeface="Calibri "/>
                <a:cs typeface="Arial MT"/>
              </a:rPr>
              <a:t>8,95</a:t>
            </a:r>
            <a:r>
              <a:rPr lang="es-ES" sz="2000" spc="20" dirty="0">
                <a:latin typeface="Calibri "/>
                <a:cs typeface="Arial MT"/>
              </a:rPr>
              <a:t> </a:t>
            </a:r>
            <a:r>
              <a:rPr lang="es-ES" sz="2000" spc="-5" dirty="0">
                <a:latin typeface="Calibri "/>
                <a:cs typeface="Arial MT"/>
              </a:rPr>
              <a:t>euros/m2</a:t>
            </a:r>
            <a:endParaRPr lang="es-ES" dirty="0">
              <a:latin typeface="Calibri "/>
            </a:endParaRPr>
          </a:p>
        </p:txBody>
      </p:sp>
      <p:sp>
        <p:nvSpPr>
          <p:cNvPr id="14" name="Título 12">
            <a:extLst>
              <a:ext uri="{FF2B5EF4-FFF2-40B4-BE49-F238E27FC236}">
                <a16:creationId xmlns:a16="http://schemas.microsoft.com/office/drawing/2014/main" id="{0CAA72DB-A41D-42CB-8857-2DD9A51D47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br>
              <a:rPr lang="es-ES" sz="2800" b="1" spc="-5" dirty="0">
                <a:solidFill>
                  <a:srgbClr val="C63A51"/>
                </a:solidFill>
                <a:latin typeface="Arial"/>
                <a:cs typeface="Arial"/>
              </a:rPr>
            </a:br>
            <a:r>
              <a:rPr lang="es-ES" sz="2800" b="1" spc="-5" dirty="0">
                <a:latin typeface="Arial"/>
                <a:cs typeface="Arial"/>
              </a:rPr>
              <a:t>2.2.2</a:t>
            </a:r>
            <a:r>
              <a:rPr lang="es-ES" sz="2800" b="1" spc="-15" dirty="0">
                <a:latin typeface="Arial"/>
                <a:cs typeface="Arial"/>
              </a:rPr>
              <a:t> </a:t>
            </a:r>
            <a:r>
              <a:rPr lang="es-ES" sz="2800" b="1" spc="-5" dirty="0">
                <a:latin typeface="Arial"/>
                <a:cs typeface="Arial"/>
              </a:rPr>
              <a:t>Promoción</a:t>
            </a:r>
            <a:r>
              <a:rPr lang="es-ES" sz="2800" b="1" spc="5" dirty="0">
                <a:latin typeface="Arial"/>
                <a:cs typeface="Arial"/>
              </a:rPr>
              <a:t> </a:t>
            </a:r>
            <a:r>
              <a:rPr lang="es-ES" sz="2800" b="1" spc="-5" dirty="0">
                <a:latin typeface="Arial"/>
                <a:cs typeface="Arial"/>
              </a:rPr>
              <a:t>delegada</a:t>
            </a:r>
            <a:br>
              <a:rPr lang="es-ES" sz="2800" dirty="0">
                <a:solidFill>
                  <a:srgbClr val="C63A51"/>
                </a:solidFill>
                <a:latin typeface="Arial"/>
                <a:cs typeface="Arial"/>
              </a:rPr>
            </a:br>
            <a:endParaRPr lang="es-ES" sz="2800" dirty="0">
              <a:solidFill>
                <a:srgbClr val="C63A51"/>
              </a:solidFill>
            </a:endParaRP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905F1E6A-0552-4306-972F-CA6D46D1AB5C}"/>
              </a:ext>
            </a:extLst>
          </p:cNvPr>
          <p:cNvSpPr/>
          <p:nvPr/>
        </p:nvSpPr>
        <p:spPr>
          <a:xfrm>
            <a:off x="10277475" y="5836381"/>
            <a:ext cx="1273415" cy="472285"/>
          </a:xfrm>
          <a:prstGeom prst="rect">
            <a:avLst/>
          </a:prstGeom>
          <a:blipFill dpi="0" rotWithShape="1">
            <a:blip r:embed="rId2">
              <a:alphaModFix amt="35000"/>
            </a:blip>
            <a:srcRect/>
            <a:stretch>
              <a:fillRect l="-7826" t="-60103" r="-12732" b="-1838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295776906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5DBF107-0CA7-48CC-9D0F-24B85CAFA5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s-ES" sz="2800" b="1" spc="-5" dirty="0">
                <a:solidFill>
                  <a:srgbClr val="C63A51"/>
                </a:solidFill>
                <a:cs typeface="Arial"/>
              </a:rPr>
              <a:t>Operador </a:t>
            </a:r>
            <a:r>
              <a:rPr lang="es-ES" sz="2800" b="1" dirty="0">
                <a:solidFill>
                  <a:srgbClr val="C63A51"/>
                </a:solidFill>
                <a:cs typeface="Arial"/>
              </a:rPr>
              <a:t>PPP</a:t>
            </a:r>
            <a:r>
              <a:rPr lang="es-ES" sz="2800" b="1" spc="-35" dirty="0">
                <a:solidFill>
                  <a:srgbClr val="C63A51"/>
                </a:solidFill>
                <a:cs typeface="Arial"/>
              </a:rPr>
              <a:t> </a:t>
            </a:r>
            <a:r>
              <a:rPr lang="es-ES" sz="2800" b="1" spc="-5" dirty="0">
                <a:solidFill>
                  <a:srgbClr val="C63A51"/>
                </a:solidFill>
                <a:cs typeface="Arial"/>
              </a:rPr>
              <a:t>metropolitano</a:t>
            </a:r>
            <a:r>
              <a:rPr lang="es-ES" sz="2800" b="1" spc="-25" dirty="0">
                <a:solidFill>
                  <a:srgbClr val="C63A51"/>
                </a:solidFill>
                <a:cs typeface="Arial"/>
              </a:rPr>
              <a:t> </a:t>
            </a:r>
            <a:r>
              <a:rPr lang="es-ES" sz="2800" b="1" dirty="0">
                <a:solidFill>
                  <a:srgbClr val="C63A51"/>
                </a:solidFill>
                <a:cs typeface="Arial"/>
              </a:rPr>
              <a:t>de</a:t>
            </a:r>
            <a:r>
              <a:rPr lang="es-ES" sz="2800" b="1" spc="-5" dirty="0">
                <a:solidFill>
                  <a:srgbClr val="C63A51"/>
                </a:solidFill>
                <a:cs typeface="Arial"/>
              </a:rPr>
              <a:t> alquiler:</a:t>
            </a:r>
            <a:r>
              <a:rPr lang="es-ES" sz="2800" b="1" spc="-15" dirty="0">
                <a:solidFill>
                  <a:srgbClr val="C63A51"/>
                </a:solidFill>
                <a:cs typeface="Arial"/>
              </a:rPr>
              <a:t> </a:t>
            </a:r>
            <a:r>
              <a:rPr lang="es-ES" sz="2800" b="1" spc="-5" dirty="0">
                <a:solidFill>
                  <a:srgbClr val="C63A51"/>
                </a:solidFill>
                <a:cs typeface="Arial"/>
              </a:rPr>
              <a:t>estrategia</a:t>
            </a:r>
            <a:r>
              <a:rPr lang="es-ES" sz="2800" b="1" spc="20" dirty="0">
                <a:solidFill>
                  <a:srgbClr val="C63A51"/>
                </a:solidFill>
                <a:cs typeface="Arial"/>
              </a:rPr>
              <a:t> </a:t>
            </a:r>
            <a:r>
              <a:rPr lang="es-ES" sz="2800" b="1" i="1" dirty="0">
                <a:solidFill>
                  <a:srgbClr val="C63A51"/>
                </a:solidFill>
                <a:cs typeface="Arial"/>
              </a:rPr>
              <a:t>up-</a:t>
            </a:r>
            <a:r>
              <a:rPr lang="es-ES" sz="2800" b="1" i="1" dirty="0" err="1">
                <a:solidFill>
                  <a:srgbClr val="C63A51"/>
                </a:solidFill>
                <a:cs typeface="Arial"/>
              </a:rPr>
              <a:t>down</a:t>
            </a:r>
            <a:endParaRPr lang="es-ES" sz="2800" dirty="0">
              <a:solidFill>
                <a:srgbClr val="C63A51"/>
              </a:solidFill>
              <a:cs typeface="Arial"/>
            </a:endParaRPr>
          </a:p>
          <a:p>
            <a:pPr marL="0" indent="0">
              <a:lnSpc>
                <a:spcPct val="100000"/>
              </a:lnSpc>
              <a:spcBef>
                <a:spcPts val="1255"/>
              </a:spcBef>
              <a:buNone/>
            </a:pPr>
            <a:r>
              <a:rPr lang="es-ES" sz="2400" b="1" dirty="0">
                <a:cs typeface="Arial"/>
              </a:rPr>
              <a:t>Principales</a:t>
            </a:r>
            <a:r>
              <a:rPr lang="es-ES" sz="2400" b="1" spc="-40" dirty="0">
                <a:cs typeface="Arial"/>
              </a:rPr>
              <a:t> </a:t>
            </a:r>
            <a:r>
              <a:rPr lang="es-ES" sz="2400" b="1" dirty="0">
                <a:cs typeface="Arial"/>
              </a:rPr>
              <a:t>garantías</a:t>
            </a:r>
            <a:r>
              <a:rPr lang="es-ES" sz="2400" b="1" spc="-20" dirty="0">
                <a:cs typeface="Arial"/>
              </a:rPr>
              <a:t> </a:t>
            </a:r>
            <a:r>
              <a:rPr lang="es-ES" sz="2400" b="1" spc="-5" dirty="0">
                <a:cs typeface="Arial"/>
              </a:rPr>
              <a:t>para</a:t>
            </a:r>
            <a:r>
              <a:rPr lang="es-ES" sz="2400" b="1" spc="-15" dirty="0">
                <a:cs typeface="Arial"/>
              </a:rPr>
              <a:t> </a:t>
            </a:r>
            <a:r>
              <a:rPr lang="es-ES" sz="2400" b="1" spc="-5" dirty="0">
                <a:cs typeface="Arial"/>
              </a:rPr>
              <a:t>los</a:t>
            </a:r>
            <a:r>
              <a:rPr lang="es-ES" sz="2400" b="1" spc="-20" dirty="0">
                <a:cs typeface="Arial"/>
              </a:rPr>
              <a:t> </a:t>
            </a:r>
            <a:r>
              <a:rPr lang="es-ES" sz="2400" b="1" spc="-5" dirty="0">
                <a:cs typeface="Arial"/>
              </a:rPr>
              <a:t>inversores</a:t>
            </a:r>
            <a:endParaRPr lang="es-ES" sz="2400" dirty="0">
              <a:cs typeface="Arial"/>
            </a:endParaRPr>
          </a:p>
          <a:p>
            <a:pPr marL="756285" marR="80645" indent="-287020">
              <a:lnSpc>
                <a:spcPct val="110000"/>
              </a:lnSpc>
              <a:spcBef>
                <a:spcPts val="1220"/>
              </a:spcBef>
              <a:buClr>
                <a:srgbClr val="954F72"/>
              </a:buClr>
              <a:buFont typeface="Wingdings"/>
              <a:buChar char=""/>
              <a:tabLst>
                <a:tab pos="756285" algn="l"/>
                <a:tab pos="756920" algn="l"/>
              </a:tabLst>
            </a:pPr>
            <a:r>
              <a:rPr lang="es-ES" sz="2000" b="1" spc="-5" dirty="0">
                <a:solidFill>
                  <a:srgbClr val="C00000"/>
                </a:solidFill>
                <a:cs typeface="Arial"/>
              </a:rPr>
              <a:t>Garantía</a:t>
            </a:r>
            <a:r>
              <a:rPr lang="es-ES" sz="2000" b="1" spc="30" dirty="0">
                <a:solidFill>
                  <a:srgbClr val="C00000"/>
                </a:solidFill>
                <a:cs typeface="Arial"/>
              </a:rPr>
              <a:t> </a:t>
            </a:r>
            <a:r>
              <a:rPr lang="es-ES" sz="2000" b="1" spc="-5" dirty="0">
                <a:solidFill>
                  <a:srgbClr val="C00000"/>
                </a:solidFill>
                <a:cs typeface="Arial"/>
              </a:rPr>
              <a:t>4.</a:t>
            </a:r>
            <a:r>
              <a:rPr lang="es-ES" sz="2000" b="1" spc="10" dirty="0">
                <a:solidFill>
                  <a:srgbClr val="C00000"/>
                </a:solidFill>
                <a:cs typeface="Arial"/>
              </a:rPr>
              <a:t> </a:t>
            </a:r>
            <a:r>
              <a:rPr lang="es-ES" sz="2000" spc="-5" dirty="0">
                <a:cs typeface="Arial MT"/>
              </a:rPr>
              <a:t>En caso</a:t>
            </a:r>
            <a:r>
              <a:rPr lang="es-ES" sz="2000" spc="25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de</a:t>
            </a:r>
            <a:r>
              <a:rPr lang="es-ES" sz="2000" spc="10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que</a:t>
            </a:r>
            <a:r>
              <a:rPr lang="es-ES" sz="2000" spc="10" dirty="0">
                <a:cs typeface="Arial MT"/>
              </a:rPr>
              <a:t> </a:t>
            </a:r>
            <a:r>
              <a:rPr lang="es-ES" sz="2000" spc="-10" dirty="0">
                <a:cs typeface="Arial MT"/>
              </a:rPr>
              <a:t>haya</a:t>
            </a:r>
            <a:r>
              <a:rPr lang="es-ES" sz="2000" spc="30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inquilinos</a:t>
            </a:r>
            <a:r>
              <a:rPr lang="es-ES" sz="2000" spc="25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de</a:t>
            </a:r>
            <a:r>
              <a:rPr lang="es-ES" sz="2000" spc="10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buena</a:t>
            </a:r>
            <a:r>
              <a:rPr lang="es-ES" sz="2000" spc="25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fe</a:t>
            </a:r>
            <a:r>
              <a:rPr lang="es-ES" sz="2000" spc="10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que</a:t>
            </a:r>
            <a:r>
              <a:rPr lang="es-ES" sz="2000" spc="25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no</a:t>
            </a:r>
            <a:r>
              <a:rPr lang="es-ES" sz="2000" spc="10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paguen</a:t>
            </a:r>
            <a:r>
              <a:rPr lang="es-ES" sz="2000" spc="25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su</a:t>
            </a:r>
            <a:r>
              <a:rPr lang="es-ES" sz="2000" spc="10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alquiler</a:t>
            </a:r>
            <a:r>
              <a:rPr lang="es-ES" sz="2000" spc="25" dirty="0">
                <a:cs typeface="Arial MT"/>
              </a:rPr>
              <a:t> </a:t>
            </a:r>
            <a:r>
              <a:rPr lang="es-ES" sz="2000" spc="-10" dirty="0">
                <a:cs typeface="Arial MT"/>
              </a:rPr>
              <a:t>por </a:t>
            </a:r>
            <a:r>
              <a:rPr lang="es-ES" sz="2000" spc="-5" dirty="0">
                <a:cs typeface="Arial MT"/>
              </a:rPr>
              <a:t> motivos</a:t>
            </a:r>
            <a:r>
              <a:rPr lang="es-ES" sz="2000" spc="35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socioeconómicos,</a:t>
            </a:r>
            <a:r>
              <a:rPr lang="es-ES" sz="2000" spc="60" dirty="0">
                <a:cs typeface="Arial MT"/>
              </a:rPr>
              <a:t> </a:t>
            </a:r>
            <a:r>
              <a:rPr lang="es-ES" sz="2000" b="1" spc="-5" dirty="0">
                <a:cs typeface="Arial"/>
              </a:rPr>
              <a:t>los</a:t>
            </a:r>
            <a:r>
              <a:rPr lang="es-ES" sz="2000" b="1" spc="10" dirty="0">
                <a:cs typeface="Arial"/>
              </a:rPr>
              <a:t> </a:t>
            </a:r>
            <a:r>
              <a:rPr lang="es-ES" sz="2000" b="1" spc="-5" dirty="0">
                <a:cs typeface="Arial"/>
              </a:rPr>
              <a:t>programas</a:t>
            </a:r>
            <a:r>
              <a:rPr lang="es-ES" sz="2000" b="1" spc="35" dirty="0">
                <a:cs typeface="Arial"/>
              </a:rPr>
              <a:t> </a:t>
            </a:r>
            <a:r>
              <a:rPr lang="es-ES" sz="2000" b="1" spc="-5" dirty="0">
                <a:cs typeface="Arial"/>
              </a:rPr>
              <a:t>sociales</a:t>
            </a:r>
            <a:r>
              <a:rPr lang="es-ES" sz="2000" b="1" spc="35" dirty="0">
                <a:cs typeface="Arial"/>
              </a:rPr>
              <a:t> </a:t>
            </a:r>
            <a:r>
              <a:rPr lang="es-ES" sz="2000" b="1" spc="-5" dirty="0">
                <a:cs typeface="Arial"/>
              </a:rPr>
              <a:t>de</a:t>
            </a:r>
            <a:r>
              <a:rPr lang="es-ES" sz="2000" b="1" spc="25" dirty="0">
                <a:cs typeface="Arial"/>
              </a:rPr>
              <a:t> </a:t>
            </a:r>
            <a:r>
              <a:rPr lang="es-ES" sz="2000" b="1" spc="-5" dirty="0">
                <a:cs typeface="Arial"/>
              </a:rPr>
              <a:t>las</a:t>
            </a:r>
            <a:r>
              <a:rPr lang="es-ES" sz="2000" b="1" spc="-35" dirty="0">
                <a:cs typeface="Arial"/>
              </a:rPr>
              <a:t> </a:t>
            </a:r>
            <a:r>
              <a:rPr lang="es-ES" sz="2000" b="1" spc="-5" dirty="0">
                <a:cs typeface="Arial"/>
              </a:rPr>
              <a:t>Administraciones</a:t>
            </a:r>
            <a:r>
              <a:rPr lang="es-ES" sz="2000" b="1" spc="75" dirty="0">
                <a:cs typeface="Arial"/>
              </a:rPr>
              <a:t> </a:t>
            </a:r>
            <a:r>
              <a:rPr lang="es-ES" sz="2000" b="1" spc="-5" dirty="0">
                <a:cs typeface="Arial"/>
              </a:rPr>
              <a:t>cubrirán</a:t>
            </a:r>
            <a:r>
              <a:rPr lang="es-ES" sz="2000" b="1" spc="25" dirty="0">
                <a:cs typeface="Arial"/>
              </a:rPr>
              <a:t> </a:t>
            </a:r>
            <a:r>
              <a:rPr lang="es-ES" sz="2000" b="1" spc="-5" dirty="0">
                <a:cs typeface="Arial"/>
              </a:rPr>
              <a:t>el </a:t>
            </a:r>
            <a:r>
              <a:rPr lang="es-ES" sz="2000" b="1" spc="-345" dirty="0">
                <a:cs typeface="Arial"/>
              </a:rPr>
              <a:t> </a:t>
            </a:r>
            <a:r>
              <a:rPr lang="es-ES" sz="2000" b="1" spc="-5" dirty="0">
                <a:cs typeface="Arial"/>
              </a:rPr>
              <a:t>déficit</a:t>
            </a:r>
            <a:r>
              <a:rPr lang="es-ES" sz="2000" b="1" spc="35" dirty="0">
                <a:cs typeface="Arial"/>
              </a:rPr>
              <a:t> </a:t>
            </a:r>
            <a:r>
              <a:rPr lang="es-ES" sz="2000" b="1" spc="-5" dirty="0">
                <a:cs typeface="Arial"/>
              </a:rPr>
              <a:t>de</a:t>
            </a:r>
            <a:r>
              <a:rPr lang="es-ES" sz="2000" b="1" spc="10" dirty="0">
                <a:cs typeface="Arial"/>
              </a:rPr>
              <a:t> </a:t>
            </a:r>
            <a:r>
              <a:rPr lang="es-ES" sz="2000" b="1" spc="-5" dirty="0">
                <a:cs typeface="Arial"/>
              </a:rPr>
              <a:t>explotación</a:t>
            </a:r>
            <a:r>
              <a:rPr lang="es-ES" sz="2000" b="1" spc="50" dirty="0">
                <a:cs typeface="Arial"/>
              </a:rPr>
              <a:t> </a:t>
            </a:r>
            <a:r>
              <a:rPr lang="es-ES" sz="2000" b="1" spc="-5" dirty="0">
                <a:cs typeface="Arial"/>
              </a:rPr>
              <a:t>de</a:t>
            </a:r>
            <a:r>
              <a:rPr lang="es-ES" sz="2000" b="1" spc="5" dirty="0">
                <a:cs typeface="Arial"/>
              </a:rPr>
              <a:t> </a:t>
            </a:r>
            <a:r>
              <a:rPr lang="es-ES" sz="2000" b="1" spc="-5" dirty="0">
                <a:cs typeface="Arial"/>
              </a:rPr>
              <a:t>estas</a:t>
            </a:r>
            <a:r>
              <a:rPr lang="es-ES" sz="2000" b="1" spc="20" dirty="0">
                <a:cs typeface="Arial"/>
              </a:rPr>
              <a:t> </a:t>
            </a:r>
            <a:r>
              <a:rPr lang="es-ES" sz="2000" b="1" spc="-5" dirty="0">
                <a:cs typeface="Arial"/>
              </a:rPr>
              <a:t>viviendas</a:t>
            </a:r>
            <a:r>
              <a:rPr lang="es-ES" sz="2000" b="1" spc="55" dirty="0">
                <a:cs typeface="Arial"/>
              </a:rPr>
              <a:t> </a:t>
            </a:r>
            <a:r>
              <a:rPr lang="es-ES" sz="2000" b="1" spc="-5" dirty="0">
                <a:cs typeface="Arial"/>
              </a:rPr>
              <a:t>deudoras.</a:t>
            </a:r>
            <a:endParaRPr lang="es-ES" sz="2000" dirty="0">
              <a:cs typeface="Arial"/>
            </a:endParaRPr>
          </a:p>
          <a:p>
            <a:pPr marL="756285" marR="147955" indent="-287020">
              <a:lnSpc>
                <a:spcPct val="110000"/>
              </a:lnSpc>
              <a:spcBef>
                <a:spcPts val="1200"/>
              </a:spcBef>
              <a:buClr>
                <a:srgbClr val="954F72"/>
              </a:buClr>
              <a:buFont typeface="Wingdings"/>
              <a:buChar char=""/>
              <a:tabLst>
                <a:tab pos="756285" algn="l"/>
                <a:tab pos="756920" algn="l"/>
              </a:tabLst>
            </a:pPr>
            <a:r>
              <a:rPr lang="es-ES" sz="2000" b="1" spc="-5" dirty="0">
                <a:solidFill>
                  <a:srgbClr val="C00000"/>
                </a:solidFill>
                <a:cs typeface="Arial"/>
              </a:rPr>
              <a:t>Garantía</a:t>
            </a:r>
            <a:r>
              <a:rPr lang="es-ES" sz="2000" b="1" spc="30" dirty="0">
                <a:solidFill>
                  <a:srgbClr val="C00000"/>
                </a:solidFill>
                <a:cs typeface="Arial"/>
              </a:rPr>
              <a:t> </a:t>
            </a:r>
            <a:r>
              <a:rPr lang="es-ES" sz="2000" b="1" spc="-5" dirty="0">
                <a:solidFill>
                  <a:srgbClr val="C00000"/>
                </a:solidFill>
                <a:cs typeface="Arial"/>
              </a:rPr>
              <a:t>5.</a:t>
            </a:r>
            <a:r>
              <a:rPr lang="es-ES" sz="2000" b="1" spc="10" dirty="0">
                <a:solidFill>
                  <a:srgbClr val="C00000"/>
                </a:solidFill>
                <a:cs typeface="Arial"/>
              </a:rPr>
              <a:t> </a:t>
            </a:r>
            <a:r>
              <a:rPr lang="es-ES" sz="2000" spc="-5" dirty="0">
                <a:cs typeface="Arial MT"/>
              </a:rPr>
              <a:t>Reglas</a:t>
            </a:r>
            <a:r>
              <a:rPr lang="es-ES" sz="2000" spc="10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flexibles</a:t>
            </a:r>
            <a:r>
              <a:rPr lang="es-ES" sz="2000" spc="40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de</a:t>
            </a:r>
            <a:r>
              <a:rPr lang="es-ES" sz="2000" spc="15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aumento</a:t>
            </a:r>
            <a:r>
              <a:rPr lang="es-ES" sz="2000" spc="35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de</a:t>
            </a:r>
            <a:r>
              <a:rPr lang="es-ES" sz="2000" spc="15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capital</a:t>
            </a:r>
            <a:r>
              <a:rPr lang="es-ES" sz="2000" spc="25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(manteniendo</a:t>
            </a:r>
            <a:r>
              <a:rPr lang="es-ES" sz="2000" spc="55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porcentajes)</a:t>
            </a:r>
            <a:r>
              <a:rPr lang="es-ES" sz="2000" spc="50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y</a:t>
            </a:r>
            <a:r>
              <a:rPr lang="es-ES" sz="2000" spc="15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salida</a:t>
            </a:r>
            <a:r>
              <a:rPr lang="es-ES" sz="2000" spc="10" dirty="0">
                <a:cs typeface="Arial MT"/>
              </a:rPr>
              <a:t> </a:t>
            </a:r>
            <a:r>
              <a:rPr lang="es-ES" sz="2000" spc="-10" dirty="0">
                <a:cs typeface="Arial MT"/>
              </a:rPr>
              <a:t>de </a:t>
            </a:r>
            <a:r>
              <a:rPr lang="es-ES" sz="2000" spc="-345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socios</a:t>
            </a:r>
            <a:r>
              <a:rPr lang="es-ES" sz="2000" spc="10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privados</a:t>
            </a:r>
            <a:r>
              <a:rPr lang="es-ES" sz="2000" spc="45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(con</a:t>
            </a:r>
            <a:r>
              <a:rPr lang="es-ES" sz="2000" spc="25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un</a:t>
            </a:r>
            <a:r>
              <a:rPr lang="es-ES" sz="2000" spc="5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compromiso</a:t>
            </a:r>
            <a:r>
              <a:rPr lang="es-ES" sz="2000" spc="50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inicial</a:t>
            </a:r>
            <a:r>
              <a:rPr lang="es-ES" sz="2000" spc="10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de</a:t>
            </a:r>
            <a:r>
              <a:rPr lang="es-ES" sz="2000" spc="15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permanencia</a:t>
            </a:r>
            <a:r>
              <a:rPr lang="es-ES" sz="2000" spc="45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de</a:t>
            </a:r>
            <a:r>
              <a:rPr lang="es-ES" sz="2000" spc="10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unos</a:t>
            </a:r>
            <a:r>
              <a:rPr lang="es-ES" sz="2000" spc="25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5 años).</a:t>
            </a:r>
            <a:r>
              <a:rPr lang="es-ES" sz="2000" spc="40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Con</a:t>
            </a:r>
            <a:r>
              <a:rPr lang="es-ES" sz="2000" spc="10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las </a:t>
            </a:r>
            <a:r>
              <a:rPr lang="es-ES" sz="2000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salidas</a:t>
            </a:r>
            <a:r>
              <a:rPr lang="es-ES" sz="2000" spc="15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se debe</a:t>
            </a:r>
            <a:r>
              <a:rPr lang="es-ES" sz="2000" spc="20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mantener</a:t>
            </a:r>
            <a:r>
              <a:rPr lang="es-ES" sz="2000" spc="45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el</a:t>
            </a:r>
            <a:r>
              <a:rPr lang="es-ES" sz="2000" spc="10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equilibrio</a:t>
            </a:r>
            <a:r>
              <a:rPr lang="es-ES" sz="2000" spc="20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50/50.</a:t>
            </a:r>
            <a:endParaRPr lang="es-ES" sz="2000" dirty="0">
              <a:cs typeface="Arial MT"/>
            </a:endParaRPr>
          </a:p>
          <a:p>
            <a:pPr marL="469265" marR="5080" indent="457200">
              <a:lnSpc>
                <a:spcPct val="110000"/>
              </a:lnSpc>
              <a:spcBef>
                <a:spcPts val="1200"/>
              </a:spcBef>
            </a:pPr>
            <a:r>
              <a:rPr lang="es-ES" sz="2000" spc="-5" dirty="0">
                <a:cs typeface="Arial MT"/>
              </a:rPr>
              <a:t>Las</a:t>
            </a:r>
            <a:r>
              <a:rPr lang="es-ES" sz="2000" spc="10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aportaciones</a:t>
            </a:r>
            <a:r>
              <a:rPr lang="es-ES" sz="2000" spc="50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de</a:t>
            </a:r>
            <a:r>
              <a:rPr lang="es-ES" sz="2000" spc="10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capital</a:t>
            </a:r>
            <a:r>
              <a:rPr lang="es-ES" sz="2000" spc="25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de</a:t>
            </a:r>
            <a:r>
              <a:rPr lang="es-ES" sz="2000" spc="10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las</a:t>
            </a:r>
            <a:r>
              <a:rPr lang="es-ES" sz="2000" spc="15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ofertas</a:t>
            </a:r>
            <a:r>
              <a:rPr lang="es-ES" sz="2000" spc="25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tienen</a:t>
            </a:r>
            <a:r>
              <a:rPr lang="es-ES" sz="2000" spc="25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una</a:t>
            </a:r>
            <a:r>
              <a:rPr lang="es-ES" sz="2000" spc="20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flexibilidad</a:t>
            </a:r>
            <a:r>
              <a:rPr lang="es-ES" sz="2000" spc="35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del</a:t>
            </a:r>
            <a:r>
              <a:rPr lang="es-ES" sz="2000" spc="15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20%</a:t>
            </a:r>
            <a:r>
              <a:rPr lang="es-ES" sz="2000" spc="15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arriba</a:t>
            </a:r>
            <a:r>
              <a:rPr lang="es-ES" sz="2000" spc="30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o</a:t>
            </a:r>
            <a:r>
              <a:rPr lang="es-ES" sz="2000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abajo</a:t>
            </a:r>
            <a:r>
              <a:rPr lang="es-ES" sz="2000" spc="25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si </a:t>
            </a:r>
            <a:r>
              <a:rPr lang="es-ES" sz="2000" spc="-345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se</a:t>
            </a:r>
            <a:r>
              <a:rPr lang="es-ES" sz="2000" spc="5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justifica</a:t>
            </a:r>
            <a:r>
              <a:rPr lang="es-ES" sz="2000" spc="5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por</a:t>
            </a:r>
            <a:r>
              <a:rPr lang="es-ES" sz="2000" spc="20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las</a:t>
            </a:r>
            <a:r>
              <a:rPr lang="es-ES" sz="2000" spc="10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circunstancias</a:t>
            </a:r>
            <a:r>
              <a:rPr lang="es-ES" sz="2000" spc="35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coyunturales.</a:t>
            </a:r>
            <a:endParaRPr lang="es-ES" sz="2000" dirty="0">
              <a:cs typeface="Arial MT"/>
            </a:endParaRPr>
          </a:p>
          <a:p>
            <a:pPr marL="756285" marR="211454" indent="-287020">
              <a:lnSpc>
                <a:spcPct val="110000"/>
              </a:lnSpc>
              <a:spcBef>
                <a:spcPts val="1200"/>
              </a:spcBef>
              <a:buClr>
                <a:srgbClr val="954F72"/>
              </a:buClr>
              <a:buFont typeface="Wingdings"/>
              <a:buChar char=""/>
              <a:tabLst>
                <a:tab pos="756285" algn="l"/>
                <a:tab pos="756920" algn="l"/>
              </a:tabLst>
            </a:pPr>
            <a:r>
              <a:rPr lang="es-ES" sz="2000" b="1" spc="-5" dirty="0">
                <a:solidFill>
                  <a:srgbClr val="C00000"/>
                </a:solidFill>
                <a:cs typeface="Arial"/>
              </a:rPr>
              <a:t>Garantía</a:t>
            </a:r>
            <a:r>
              <a:rPr lang="es-ES" sz="2000" b="1" spc="30" dirty="0">
                <a:solidFill>
                  <a:srgbClr val="C00000"/>
                </a:solidFill>
                <a:cs typeface="Arial"/>
              </a:rPr>
              <a:t> </a:t>
            </a:r>
            <a:r>
              <a:rPr lang="es-ES" sz="2000" b="1" spc="-5" dirty="0">
                <a:solidFill>
                  <a:srgbClr val="C00000"/>
                </a:solidFill>
                <a:cs typeface="Arial"/>
              </a:rPr>
              <a:t>6.</a:t>
            </a:r>
            <a:r>
              <a:rPr lang="es-ES" sz="2000" b="1" spc="5" dirty="0">
                <a:solidFill>
                  <a:srgbClr val="C00000"/>
                </a:solidFill>
                <a:cs typeface="Arial"/>
              </a:rPr>
              <a:t> </a:t>
            </a:r>
            <a:r>
              <a:rPr lang="es-ES" sz="2000" spc="-5" dirty="0">
                <a:cs typeface="Arial MT"/>
              </a:rPr>
              <a:t>En</a:t>
            </a:r>
            <a:r>
              <a:rPr lang="es-ES" sz="2000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la</a:t>
            </a:r>
            <a:r>
              <a:rPr lang="es-ES" sz="2000" spc="10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licitación</a:t>
            </a:r>
            <a:r>
              <a:rPr lang="es-ES" sz="2000" spc="20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se</a:t>
            </a:r>
            <a:r>
              <a:rPr lang="es-ES" sz="2000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especifican</a:t>
            </a:r>
            <a:r>
              <a:rPr lang="es-ES" sz="2000" spc="30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los</a:t>
            </a:r>
            <a:r>
              <a:rPr lang="es-ES" sz="2000" spc="15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suelos</a:t>
            </a:r>
            <a:r>
              <a:rPr lang="es-ES" sz="2000" spc="20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de</a:t>
            </a:r>
            <a:r>
              <a:rPr lang="es-ES" sz="2000" spc="5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la</a:t>
            </a:r>
            <a:r>
              <a:rPr lang="es-ES" sz="2000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primera,</a:t>
            </a:r>
            <a:r>
              <a:rPr lang="es-ES" sz="2000" spc="45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segunda</a:t>
            </a:r>
            <a:r>
              <a:rPr lang="es-ES" sz="2000" spc="25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fase, </a:t>
            </a:r>
            <a:r>
              <a:rPr lang="es-ES" sz="2000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estableciendo</a:t>
            </a:r>
            <a:r>
              <a:rPr lang="es-ES" sz="2000" spc="45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los</a:t>
            </a:r>
            <a:r>
              <a:rPr lang="es-ES" sz="2000" spc="15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ámbitos</a:t>
            </a:r>
            <a:r>
              <a:rPr lang="es-ES" sz="2000" spc="25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de</a:t>
            </a:r>
            <a:r>
              <a:rPr lang="es-ES" sz="2000" spc="10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actuación</a:t>
            </a:r>
            <a:r>
              <a:rPr lang="es-ES" sz="2000" spc="40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de</a:t>
            </a:r>
            <a:r>
              <a:rPr lang="es-ES" sz="2000" spc="15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la</a:t>
            </a:r>
            <a:r>
              <a:rPr lang="es-ES" sz="2000" spc="10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tercera</a:t>
            </a:r>
            <a:r>
              <a:rPr lang="es-ES" sz="2000" spc="25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y</a:t>
            </a:r>
            <a:r>
              <a:rPr lang="es-ES" sz="2000" spc="10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de</a:t>
            </a:r>
            <a:r>
              <a:rPr lang="es-ES" sz="2000" spc="10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la</a:t>
            </a:r>
            <a:r>
              <a:rPr lang="es-ES" sz="2000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última</a:t>
            </a:r>
            <a:r>
              <a:rPr lang="es-ES" sz="2000" spc="25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fase.</a:t>
            </a:r>
            <a:r>
              <a:rPr lang="es-ES" sz="2000" spc="25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Los</a:t>
            </a:r>
            <a:r>
              <a:rPr lang="es-ES" sz="2000" spc="15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suelos</a:t>
            </a:r>
            <a:r>
              <a:rPr lang="es-ES" sz="2000" spc="25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de</a:t>
            </a:r>
            <a:r>
              <a:rPr lang="es-ES" sz="2000" spc="15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la </a:t>
            </a:r>
            <a:r>
              <a:rPr lang="es-ES" sz="2000" spc="-350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primera</a:t>
            </a:r>
            <a:r>
              <a:rPr lang="es-ES" sz="2000" spc="30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fase</a:t>
            </a:r>
            <a:r>
              <a:rPr lang="es-ES" sz="2000" spc="5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se</a:t>
            </a:r>
            <a:r>
              <a:rPr lang="es-ES" sz="2000" spc="10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presentan</a:t>
            </a:r>
            <a:r>
              <a:rPr lang="es-ES" sz="2000" spc="45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en</a:t>
            </a:r>
            <a:r>
              <a:rPr lang="es-ES" sz="2000" spc="10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parte</a:t>
            </a:r>
            <a:r>
              <a:rPr lang="es-ES" sz="2000" spc="20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con</a:t>
            </a:r>
            <a:r>
              <a:rPr lang="es-ES" sz="2000" spc="10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proyecto</a:t>
            </a:r>
            <a:r>
              <a:rPr lang="es-ES" sz="2000" spc="45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y todos</a:t>
            </a:r>
            <a:r>
              <a:rPr lang="es-ES" sz="2000" spc="20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con</a:t>
            </a:r>
            <a:r>
              <a:rPr lang="es-ES" sz="2000" spc="10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tasación.</a:t>
            </a:r>
            <a:endParaRPr lang="es-ES" sz="2000" dirty="0">
              <a:cs typeface="Arial MT"/>
            </a:endParaRPr>
          </a:p>
          <a:p>
            <a:pPr marL="756285" marR="396240" indent="-287020">
              <a:lnSpc>
                <a:spcPct val="110000"/>
              </a:lnSpc>
              <a:spcBef>
                <a:spcPts val="1200"/>
              </a:spcBef>
              <a:buClr>
                <a:srgbClr val="954F72"/>
              </a:buClr>
              <a:buFont typeface="Wingdings"/>
              <a:buChar char=""/>
              <a:tabLst>
                <a:tab pos="756285" algn="l"/>
                <a:tab pos="756920" algn="l"/>
              </a:tabLst>
            </a:pPr>
            <a:r>
              <a:rPr lang="es-ES" sz="2000" b="1" spc="-5" dirty="0">
                <a:solidFill>
                  <a:srgbClr val="C00000"/>
                </a:solidFill>
                <a:cs typeface="Arial"/>
              </a:rPr>
              <a:t>Garantía</a:t>
            </a:r>
            <a:r>
              <a:rPr lang="es-ES" sz="2000" b="1" spc="30" dirty="0">
                <a:solidFill>
                  <a:srgbClr val="C00000"/>
                </a:solidFill>
                <a:cs typeface="Arial"/>
              </a:rPr>
              <a:t> </a:t>
            </a:r>
            <a:r>
              <a:rPr lang="es-ES" sz="2000" b="1" spc="-5" dirty="0">
                <a:solidFill>
                  <a:srgbClr val="C00000"/>
                </a:solidFill>
                <a:cs typeface="Arial"/>
              </a:rPr>
              <a:t>7.</a:t>
            </a:r>
            <a:r>
              <a:rPr lang="es-ES" sz="2000" b="1" spc="10" dirty="0">
                <a:solidFill>
                  <a:srgbClr val="C00000"/>
                </a:solidFill>
                <a:cs typeface="Arial"/>
              </a:rPr>
              <a:t> </a:t>
            </a:r>
            <a:r>
              <a:rPr lang="es-ES" sz="2000" spc="-5" dirty="0">
                <a:cs typeface="Arial MT"/>
              </a:rPr>
              <a:t>Posibilidad</a:t>
            </a:r>
            <a:r>
              <a:rPr lang="es-ES" sz="2000" spc="20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de</a:t>
            </a:r>
            <a:r>
              <a:rPr lang="es-ES" sz="2000" spc="10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modificar</a:t>
            </a:r>
            <a:r>
              <a:rPr lang="es-ES" sz="2000" spc="35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el</a:t>
            </a:r>
            <a:r>
              <a:rPr lang="es-ES" sz="2000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contrato</a:t>
            </a:r>
            <a:r>
              <a:rPr lang="es-ES" sz="2000" spc="30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aumentando</a:t>
            </a:r>
            <a:r>
              <a:rPr lang="es-ES" sz="2000" spc="60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en</a:t>
            </a:r>
            <a:r>
              <a:rPr lang="es-ES" sz="2000" spc="5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un</a:t>
            </a:r>
            <a:r>
              <a:rPr lang="es-ES" sz="2000" spc="10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20%</a:t>
            </a:r>
            <a:r>
              <a:rPr lang="es-ES" sz="2000" spc="10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el</a:t>
            </a:r>
            <a:r>
              <a:rPr lang="es-ES" sz="2000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proyecto </a:t>
            </a:r>
            <a:r>
              <a:rPr lang="es-ES" sz="2000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manteniendo</a:t>
            </a:r>
            <a:r>
              <a:rPr lang="es-ES" sz="2000" spc="50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el</a:t>
            </a:r>
            <a:r>
              <a:rPr lang="es-ES" sz="2000" spc="15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equilibrio</a:t>
            </a:r>
            <a:r>
              <a:rPr lang="es-ES" sz="2000" spc="40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de</a:t>
            </a:r>
            <a:r>
              <a:rPr lang="es-ES" sz="2000" spc="15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aportaciones</a:t>
            </a:r>
            <a:r>
              <a:rPr lang="es-ES" sz="2000" spc="50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50/50</a:t>
            </a:r>
            <a:r>
              <a:rPr lang="es-ES" sz="2000" spc="25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y</a:t>
            </a:r>
            <a:r>
              <a:rPr lang="es-ES" sz="2000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el</a:t>
            </a:r>
            <a:r>
              <a:rPr lang="es-ES" sz="2000" spc="15" dirty="0">
                <a:cs typeface="Arial MT"/>
              </a:rPr>
              <a:t> </a:t>
            </a:r>
            <a:r>
              <a:rPr lang="es-ES" sz="2000" spc="-10" dirty="0">
                <a:cs typeface="Arial MT"/>
              </a:rPr>
              <a:t>máximos</a:t>
            </a:r>
            <a:r>
              <a:rPr lang="es-ES" sz="2000" spc="40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de</a:t>
            </a:r>
            <a:r>
              <a:rPr lang="es-ES" sz="2000" spc="10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aportación</a:t>
            </a:r>
            <a:r>
              <a:rPr lang="es-ES" sz="2000" spc="50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de</a:t>
            </a:r>
            <a:r>
              <a:rPr lang="es-ES" sz="2000" spc="15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capital </a:t>
            </a:r>
            <a:r>
              <a:rPr lang="es-ES" sz="2000" spc="-345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incrementado</a:t>
            </a:r>
            <a:r>
              <a:rPr lang="es-ES" sz="2000" spc="50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en</a:t>
            </a:r>
            <a:r>
              <a:rPr lang="es-ES" sz="2000" spc="5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un</a:t>
            </a:r>
            <a:r>
              <a:rPr lang="es-ES" sz="2000" spc="5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20%.</a:t>
            </a:r>
            <a:endParaRPr lang="es-ES" sz="2000" dirty="0">
              <a:cs typeface="Arial MT"/>
            </a:endParaRPr>
          </a:p>
          <a:p>
            <a:endParaRPr lang="es-ES" dirty="0"/>
          </a:p>
        </p:txBody>
      </p: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EDEC62CC-03E6-4885-AFA9-E316B9449F02}"/>
              </a:ext>
            </a:extLst>
          </p:cNvPr>
          <p:cNvCxnSpPr>
            <a:cxnSpLocks/>
          </p:cNvCxnSpPr>
          <p:nvPr/>
        </p:nvCxnSpPr>
        <p:spPr>
          <a:xfrm>
            <a:off x="896256" y="1553029"/>
            <a:ext cx="11295744" cy="0"/>
          </a:xfrm>
          <a:prstGeom prst="line">
            <a:avLst/>
          </a:prstGeom>
          <a:ln w="44450" cmpd="sng">
            <a:solidFill>
              <a:srgbClr val="C6290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ítulo 12">
            <a:extLst>
              <a:ext uri="{FF2B5EF4-FFF2-40B4-BE49-F238E27FC236}">
                <a16:creationId xmlns:a16="http://schemas.microsoft.com/office/drawing/2014/main" id="{DA3027FD-68E4-446B-8C74-0C0BCBCC79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br>
              <a:rPr lang="es-ES" sz="2800" b="1" spc="-5" dirty="0">
                <a:solidFill>
                  <a:srgbClr val="C63A51"/>
                </a:solidFill>
                <a:latin typeface="Arial"/>
                <a:cs typeface="Arial"/>
              </a:rPr>
            </a:br>
            <a:r>
              <a:rPr lang="es-ES" sz="2800" b="1" spc="-5" dirty="0">
                <a:latin typeface="Arial"/>
                <a:cs typeface="Arial"/>
              </a:rPr>
              <a:t>2.2.2</a:t>
            </a:r>
            <a:r>
              <a:rPr lang="es-ES" sz="2800" b="1" spc="-15" dirty="0">
                <a:latin typeface="Arial"/>
                <a:cs typeface="Arial"/>
              </a:rPr>
              <a:t> </a:t>
            </a:r>
            <a:r>
              <a:rPr lang="es-ES" sz="2800" b="1" spc="-5" dirty="0">
                <a:latin typeface="Arial"/>
                <a:cs typeface="Arial"/>
              </a:rPr>
              <a:t>Promoción</a:t>
            </a:r>
            <a:r>
              <a:rPr lang="es-ES" sz="2800" b="1" spc="5" dirty="0">
                <a:latin typeface="Arial"/>
                <a:cs typeface="Arial"/>
              </a:rPr>
              <a:t> </a:t>
            </a:r>
            <a:r>
              <a:rPr lang="es-ES" sz="2800" b="1" spc="-5" dirty="0">
                <a:latin typeface="Arial"/>
                <a:cs typeface="Arial"/>
              </a:rPr>
              <a:t>delegada</a:t>
            </a:r>
            <a:br>
              <a:rPr lang="es-ES" sz="2500" dirty="0">
                <a:solidFill>
                  <a:srgbClr val="C63A51"/>
                </a:solidFill>
                <a:latin typeface="Arial"/>
                <a:cs typeface="Arial"/>
              </a:rPr>
            </a:br>
            <a:endParaRPr lang="es-ES" sz="2500" dirty="0">
              <a:solidFill>
                <a:srgbClr val="C63A51"/>
              </a:solidFill>
            </a:endParaRP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774F9526-7247-4EB5-8E1C-1861FAB921DF}"/>
              </a:ext>
            </a:extLst>
          </p:cNvPr>
          <p:cNvSpPr/>
          <p:nvPr/>
        </p:nvSpPr>
        <p:spPr>
          <a:xfrm>
            <a:off x="10277475" y="5836381"/>
            <a:ext cx="1273415" cy="472285"/>
          </a:xfrm>
          <a:prstGeom prst="rect">
            <a:avLst/>
          </a:prstGeom>
          <a:blipFill dpi="0" rotWithShape="1">
            <a:blip r:embed="rId2">
              <a:alphaModFix amt="35000"/>
            </a:blip>
            <a:srcRect/>
            <a:stretch>
              <a:fillRect l="-7826" t="-60103" r="-12732" b="-1838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405423104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799D0E-63AE-40A1-B7ED-308FCB818A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2800" b="1" dirty="0">
                <a:latin typeface="Calibri "/>
              </a:rPr>
              <a:t>El derecho de compra preferente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9793D72-EFA3-4527-87D7-5586FBA7FB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12700" marR="208279">
              <a:lnSpc>
                <a:spcPct val="100000"/>
              </a:lnSpc>
              <a:spcBef>
                <a:spcPts val="100"/>
              </a:spcBef>
            </a:pPr>
            <a:r>
              <a:rPr lang="es-ES" sz="2800" b="1" spc="-10" dirty="0">
                <a:solidFill>
                  <a:srgbClr val="C63A51"/>
                </a:solidFill>
                <a:latin typeface="Calibri"/>
                <a:cs typeface="Calibri"/>
              </a:rPr>
              <a:t>OBJETIVO:</a:t>
            </a:r>
            <a:r>
              <a:rPr lang="es-ES" sz="2800" b="1" spc="10" dirty="0">
                <a:solidFill>
                  <a:srgbClr val="C63A51"/>
                </a:solidFill>
                <a:latin typeface="Calibri"/>
                <a:cs typeface="Calibri"/>
              </a:rPr>
              <a:t> </a:t>
            </a:r>
            <a:r>
              <a:rPr lang="es-ES" sz="2800" spc="-25" dirty="0">
                <a:latin typeface="Calibri"/>
                <a:cs typeface="Calibri"/>
              </a:rPr>
              <a:t>Para</a:t>
            </a:r>
            <a:r>
              <a:rPr lang="es-ES" sz="2800" spc="5" dirty="0">
                <a:latin typeface="Calibri"/>
                <a:cs typeface="Calibri"/>
              </a:rPr>
              <a:t> </a:t>
            </a:r>
            <a:r>
              <a:rPr lang="es-ES" sz="2800" spc="-10" dirty="0">
                <a:latin typeface="Calibri"/>
                <a:cs typeface="Calibri"/>
              </a:rPr>
              <a:t>incrementar</a:t>
            </a:r>
            <a:r>
              <a:rPr lang="es-ES" sz="2800" spc="5" dirty="0">
                <a:latin typeface="Calibri"/>
                <a:cs typeface="Calibri"/>
              </a:rPr>
              <a:t> </a:t>
            </a:r>
            <a:r>
              <a:rPr lang="es-ES" sz="2800" dirty="0">
                <a:latin typeface="Calibri"/>
                <a:cs typeface="Calibri"/>
              </a:rPr>
              <a:t>el</a:t>
            </a:r>
            <a:r>
              <a:rPr lang="es-ES" sz="2800" spc="10" dirty="0">
                <a:latin typeface="Calibri"/>
                <a:cs typeface="Calibri"/>
              </a:rPr>
              <a:t> </a:t>
            </a:r>
            <a:r>
              <a:rPr lang="es-ES" sz="2800" spc="-5" dirty="0">
                <a:latin typeface="Calibri"/>
                <a:cs typeface="Calibri"/>
              </a:rPr>
              <a:t>parque</a:t>
            </a:r>
            <a:r>
              <a:rPr lang="es-ES" sz="2800" spc="10" dirty="0">
                <a:latin typeface="Calibri"/>
                <a:cs typeface="Calibri"/>
              </a:rPr>
              <a:t> </a:t>
            </a:r>
            <a:r>
              <a:rPr lang="es-ES" sz="2800" dirty="0">
                <a:latin typeface="Calibri"/>
                <a:cs typeface="Calibri"/>
              </a:rPr>
              <a:t>de</a:t>
            </a:r>
            <a:r>
              <a:rPr lang="es-ES" sz="2800" spc="15" dirty="0">
                <a:latin typeface="Calibri"/>
                <a:cs typeface="Calibri"/>
              </a:rPr>
              <a:t> </a:t>
            </a:r>
            <a:r>
              <a:rPr lang="es-ES" sz="2800" spc="-5" dirty="0">
                <a:latin typeface="Calibri"/>
                <a:cs typeface="Calibri"/>
              </a:rPr>
              <a:t>viviendas</a:t>
            </a:r>
            <a:r>
              <a:rPr lang="es-ES" sz="2800" spc="10" dirty="0">
                <a:latin typeface="Calibri"/>
                <a:cs typeface="Calibri"/>
              </a:rPr>
              <a:t> </a:t>
            </a:r>
            <a:r>
              <a:rPr lang="es-ES" sz="2800" spc="-5" dirty="0">
                <a:latin typeface="Calibri"/>
                <a:cs typeface="Calibri"/>
              </a:rPr>
              <a:t>social</a:t>
            </a:r>
            <a:r>
              <a:rPr lang="es-ES" sz="2800" spc="5" dirty="0">
                <a:latin typeface="Calibri"/>
                <a:cs typeface="Calibri"/>
              </a:rPr>
              <a:t> </a:t>
            </a:r>
            <a:r>
              <a:rPr lang="es-ES" sz="2800" dirty="0">
                <a:latin typeface="Calibri"/>
                <a:cs typeface="Calibri"/>
              </a:rPr>
              <a:t>no</a:t>
            </a:r>
            <a:r>
              <a:rPr lang="es-ES" sz="2800" spc="15" dirty="0">
                <a:latin typeface="Calibri"/>
                <a:cs typeface="Calibri"/>
              </a:rPr>
              <a:t> </a:t>
            </a:r>
            <a:r>
              <a:rPr lang="es-ES" sz="2800" spc="-10" dirty="0">
                <a:latin typeface="Calibri"/>
                <a:cs typeface="Calibri"/>
              </a:rPr>
              <a:t>segregada,</a:t>
            </a:r>
            <a:r>
              <a:rPr lang="es-ES" sz="2800" dirty="0">
                <a:latin typeface="Calibri"/>
                <a:cs typeface="Calibri"/>
              </a:rPr>
              <a:t> se </a:t>
            </a:r>
            <a:r>
              <a:rPr lang="es-ES" sz="2800" spc="5" dirty="0">
                <a:latin typeface="Calibri"/>
                <a:cs typeface="Calibri"/>
              </a:rPr>
              <a:t> </a:t>
            </a:r>
            <a:r>
              <a:rPr lang="es-ES" sz="2800" spc="-10" dirty="0">
                <a:latin typeface="Calibri"/>
                <a:cs typeface="Calibri"/>
              </a:rPr>
              <a:t>podrá</a:t>
            </a:r>
            <a:r>
              <a:rPr lang="es-ES" sz="2800" spc="10" dirty="0">
                <a:latin typeface="Calibri"/>
                <a:cs typeface="Calibri"/>
              </a:rPr>
              <a:t> </a:t>
            </a:r>
            <a:r>
              <a:rPr lang="es-ES" sz="2800" spc="-5" dirty="0">
                <a:latin typeface="Calibri"/>
                <a:cs typeface="Calibri"/>
              </a:rPr>
              <a:t>delimitar</a:t>
            </a:r>
            <a:r>
              <a:rPr lang="es-ES" sz="2800" spc="5" dirty="0">
                <a:latin typeface="Calibri"/>
                <a:cs typeface="Calibri"/>
              </a:rPr>
              <a:t> </a:t>
            </a:r>
            <a:r>
              <a:rPr lang="es-ES" sz="2800" spc="-10" dirty="0">
                <a:latin typeface="Calibri"/>
                <a:cs typeface="Calibri"/>
              </a:rPr>
              <a:t>áreas</a:t>
            </a:r>
            <a:r>
              <a:rPr lang="es-ES" sz="2800" spc="5" dirty="0">
                <a:latin typeface="Calibri"/>
                <a:cs typeface="Calibri"/>
              </a:rPr>
              <a:t> </a:t>
            </a:r>
            <a:r>
              <a:rPr lang="es-ES" sz="2800" dirty="0">
                <a:latin typeface="Calibri"/>
                <a:cs typeface="Calibri"/>
              </a:rPr>
              <a:t>en</a:t>
            </a:r>
            <a:r>
              <a:rPr lang="es-ES" sz="2800" spc="5" dirty="0">
                <a:latin typeface="Calibri"/>
                <a:cs typeface="Calibri"/>
              </a:rPr>
              <a:t> </a:t>
            </a:r>
            <a:r>
              <a:rPr lang="es-ES" sz="2800" spc="-5" dirty="0">
                <a:latin typeface="Calibri"/>
                <a:cs typeface="Calibri"/>
              </a:rPr>
              <a:t>la</a:t>
            </a:r>
            <a:r>
              <a:rPr lang="es-ES" sz="2800" spc="10" dirty="0">
                <a:latin typeface="Calibri"/>
                <a:cs typeface="Calibri"/>
              </a:rPr>
              <a:t> </a:t>
            </a:r>
            <a:r>
              <a:rPr lang="es-ES" sz="2800" dirty="0">
                <a:latin typeface="Calibri"/>
                <a:cs typeface="Calibri"/>
              </a:rPr>
              <a:t>que</a:t>
            </a:r>
            <a:r>
              <a:rPr lang="es-ES" sz="2800" spc="15" dirty="0">
                <a:latin typeface="Calibri"/>
                <a:cs typeface="Calibri"/>
              </a:rPr>
              <a:t> </a:t>
            </a:r>
            <a:r>
              <a:rPr lang="es-ES" sz="2800" dirty="0">
                <a:latin typeface="Calibri"/>
                <a:cs typeface="Calibri"/>
              </a:rPr>
              <a:t>se</a:t>
            </a:r>
            <a:r>
              <a:rPr lang="es-ES" sz="2800" spc="5" dirty="0">
                <a:latin typeface="Calibri"/>
                <a:cs typeface="Calibri"/>
              </a:rPr>
              <a:t> </a:t>
            </a:r>
            <a:r>
              <a:rPr lang="es-ES" sz="2800" spc="-10" dirty="0">
                <a:latin typeface="Calibri"/>
                <a:cs typeface="Calibri"/>
              </a:rPr>
              <a:t>podrá</a:t>
            </a:r>
            <a:r>
              <a:rPr lang="es-ES" sz="2800" spc="5" dirty="0">
                <a:latin typeface="Calibri"/>
                <a:cs typeface="Calibri"/>
              </a:rPr>
              <a:t> </a:t>
            </a:r>
            <a:r>
              <a:rPr lang="es-ES" sz="2800" spc="-10" dirty="0">
                <a:latin typeface="Calibri"/>
                <a:cs typeface="Calibri"/>
              </a:rPr>
              <a:t>ejercer</a:t>
            </a:r>
            <a:r>
              <a:rPr lang="es-ES" sz="2800" spc="5" dirty="0">
                <a:latin typeface="Calibri"/>
                <a:cs typeface="Calibri"/>
              </a:rPr>
              <a:t> </a:t>
            </a:r>
            <a:r>
              <a:rPr lang="es-ES" sz="2800" spc="-10" dirty="0">
                <a:latin typeface="Calibri"/>
                <a:cs typeface="Calibri"/>
              </a:rPr>
              <a:t>derechos</a:t>
            </a:r>
            <a:r>
              <a:rPr lang="es-ES" sz="2800" spc="5" dirty="0">
                <a:latin typeface="Calibri"/>
                <a:cs typeface="Calibri"/>
              </a:rPr>
              <a:t> </a:t>
            </a:r>
            <a:r>
              <a:rPr lang="es-ES" sz="2800" dirty="0">
                <a:latin typeface="Calibri"/>
                <a:cs typeface="Calibri"/>
              </a:rPr>
              <a:t>de</a:t>
            </a:r>
            <a:r>
              <a:rPr lang="es-ES" sz="2800" spc="20" dirty="0">
                <a:latin typeface="Calibri"/>
                <a:cs typeface="Calibri"/>
              </a:rPr>
              <a:t> </a:t>
            </a:r>
            <a:r>
              <a:rPr lang="es-ES" sz="2800" spc="-5" dirty="0">
                <a:latin typeface="Calibri"/>
                <a:cs typeface="Calibri"/>
              </a:rPr>
              <a:t>adquisición </a:t>
            </a:r>
            <a:r>
              <a:rPr lang="es-ES" sz="2800" dirty="0">
                <a:latin typeface="Calibri"/>
                <a:cs typeface="Calibri"/>
              </a:rPr>
              <a:t> </a:t>
            </a:r>
            <a:r>
              <a:rPr lang="es-ES" sz="2800" spc="-20" dirty="0">
                <a:latin typeface="Calibri"/>
                <a:cs typeface="Calibri"/>
              </a:rPr>
              <a:t>preferente</a:t>
            </a:r>
            <a:r>
              <a:rPr lang="es-ES" sz="2800" spc="15" dirty="0">
                <a:latin typeface="Calibri"/>
                <a:cs typeface="Calibri"/>
              </a:rPr>
              <a:t> </a:t>
            </a:r>
            <a:r>
              <a:rPr lang="es-ES" sz="2800" spc="-10" dirty="0">
                <a:latin typeface="Calibri"/>
                <a:cs typeface="Calibri"/>
              </a:rPr>
              <a:t>sobre</a:t>
            </a:r>
            <a:r>
              <a:rPr lang="es-ES" sz="2800" spc="5" dirty="0">
                <a:latin typeface="Calibri"/>
                <a:cs typeface="Calibri"/>
              </a:rPr>
              <a:t> </a:t>
            </a:r>
            <a:r>
              <a:rPr lang="es-ES" sz="2800" spc="-5" dirty="0">
                <a:latin typeface="Calibri"/>
                <a:cs typeface="Calibri"/>
              </a:rPr>
              <a:t>las</a:t>
            </a:r>
            <a:r>
              <a:rPr lang="es-ES" sz="2800" spc="5" dirty="0">
                <a:latin typeface="Calibri"/>
                <a:cs typeface="Calibri"/>
              </a:rPr>
              <a:t> </a:t>
            </a:r>
            <a:r>
              <a:rPr lang="es-ES" sz="2800" spc="-5" dirty="0">
                <a:latin typeface="Calibri"/>
                <a:cs typeface="Calibri"/>
              </a:rPr>
              <a:t>transmisiones</a:t>
            </a:r>
            <a:r>
              <a:rPr lang="es-ES" sz="2800" spc="-10" dirty="0">
                <a:latin typeface="Calibri"/>
                <a:cs typeface="Calibri"/>
              </a:rPr>
              <a:t> </a:t>
            </a:r>
            <a:r>
              <a:rPr lang="es-ES" sz="2800" dirty="0">
                <a:latin typeface="Calibri"/>
                <a:cs typeface="Calibri"/>
              </a:rPr>
              <a:t>de</a:t>
            </a:r>
            <a:r>
              <a:rPr lang="es-ES" sz="2800" spc="10" dirty="0">
                <a:latin typeface="Calibri"/>
                <a:cs typeface="Calibri"/>
              </a:rPr>
              <a:t> </a:t>
            </a:r>
            <a:r>
              <a:rPr lang="es-ES" sz="2800" spc="-5" dirty="0">
                <a:latin typeface="Calibri"/>
                <a:cs typeface="Calibri"/>
              </a:rPr>
              <a:t>edificios</a:t>
            </a:r>
            <a:r>
              <a:rPr lang="es-ES" sz="2800" spc="20" dirty="0">
                <a:latin typeface="Calibri"/>
                <a:cs typeface="Calibri"/>
              </a:rPr>
              <a:t> </a:t>
            </a:r>
            <a:r>
              <a:rPr lang="es-ES" sz="2800" dirty="0">
                <a:latin typeface="Calibri"/>
                <a:cs typeface="Calibri"/>
              </a:rPr>
              <a:t>o</a:t>
            </a:r>
            <a:r>
              <a:rPr lang="es-ES" sz="2800" spc="10" dirty="0">
                <a:latin typeface="Calibri"/>
                <a:cs typeface="Calibri"/>
              </a:rPr>
              <a:t> </a:t>
            </a:r>
            <a:r>
              <a:rPr lang="es-ES" sz="2800" spc="-10" dirty="0">
                <a:latin typeface="Calibri"/>
                <a:cs typeface="Calibri"/>
              </a:rPr>
              <a:t>parte</a:t>
            </a:r>
            <a:r>
              <a:rPr lang="es-ES" sz="2800" spc="15" dirty="0">
                <a:latin typeface="Calibri"/>
                <a:cs typeface="Calibri"/>
              </a:rPr>
              <a:t> </a:t>
            </a:r>
            <a:r>
              <a:rPr lang="es-ES" sz="2800" dirty="0">
                <a:latin typeface="Calibri"/>
                <a:cs typeface="Calibri"/>
              </a:rPr>
              <a:t>de</a:t>
            </a:r>
            <a:r>
              <a:rPr lang="es-ES" sz="2800" spc="5" dirty="0">
                <a:latin typeface="Calibri"/>
                <a:cs typeface="Calibri"/>
              </a:rPr>
              <a:t> </a:t>
            </a:r>
            <a:r>
              <a:rPr lang="es-ES" sz="2800" spc="-10" dirty="0">
                <a:latin typeface="Calibri"/>
                <a:cs typeface="Calibri"/>
              </a:rPr>
              <a:t>estos </a:t>
            </a:r>
            <a:r>
              <a:rPr lang="es-ES" sz="2800" spc="-5" dirty="0">
                <a:latin typeface="Calibri"/>
                <a:cs typeface="Calibri"/>
              </a:rPr>
              <a:t>destinados</a:t>
            </a:r>
            <a:r>
              <a:rPr lang="es-ES" sz="2800" spc="15" dirty="0">
                <a:latin typeface="Calibri"/>
                <a:cs typeface="Calibri"/>
              </a:rPr>
              <a:t> </a:t>
            </a:r>
            <a:r>
              <a:rPr lang="es-ES" sz="2800" dirty="0">
                <a:latin typeface="Calibri"/>
                <a:cs typeface="Calibri"/>
              </a:rPr>
              <a:t>a </a:t>
            </a:r>
            <a:r>
              <a:rPr lang="es-ES" sz="2800" spc="-390" dirty="0">
                <a:latin typeface="Calibri"/>
                <a:cs typeface="Calibri"/>
              </a:rPr>
              <a:t> </a:t>
            </a:r>
            <a:r>
              <a:rPr lang="es-ES" sz="2800" dirty="0">
                <a:latin typeface="Calibri"/>
                <a:cs typeface="Calibri"/>
              </a:rPr>
              <a:t>uso</a:t>
            </a:r>
            <a:r>
              <a:rPr lang="es-ES" sz="2800" spc="-5" dirty="0">
                <a:latin typeface="Calibri"/>
                <a:cs typeface="Calibri"/>
              </a:rPr>
              <a:t> principal</a:t>
            </a:r>
            <a:r>
              <a:rPr lang="es-ES" sz="2800" spc="30" dirty="0">
                <a:latin typeface="Calibri"/>
                <a:cs typeface="Calibri"/>
              </a:rPr>
              <a:t> </a:t>
            </a:r>
            <a:r>
              <a:rPr lang="es-ES" sz="2800" dirty="0">
                <a:latin typeface="Calibri"/>
                <a:cs typeface="Calibri"/>
              </a:rPr>
              <a:t>de</a:t>
            </a:r>
            <a:r>
              <a:rPr lang="es-ES" sz="2800" spc="5" dirty="0">
                <a:latin typeface="Calibri"/>
                <a:cs typeface="Calibri"/>
              </a:rPr>
              <a:t> </a:t>
            </a:r>
            <a:r>
              <a:rPr lang="es-ES" sz="2800" spc="-5" dirty="0">
                <a:latin typeface="Calibri"/>
                <a:cs typeface="Calibri"/>
              </a:rPr>
              <a:t>vivienda.</a:t>
            </a:r>
            <a:endParaRPr lang="es-ES" sz="280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lang="es-ES" sz="2800" dirty="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lang="es-ES" sz="2800" b="1" spc="-10" dirty="0">
                <a:solidFill>
                  <a:srgbClr val="C63A51"/>
                </a:solidFill>
                <a:latin typeface="Calibri"/>
                <a:cs typeface="Calibri"/>
              </a:rPr>
              <a:t>INSTRUMENTOS:</a:t>
            </a:r>
            <a:endParaRPr lang="es-ES" sz="2800" dirty="0">
              <a:solidFill>
                <a:srgbClr val="C63A51"/>
              </a:solidFill>
              <a:latin typeface="Calibri"/>
              <a:cs typeface="Calibri"/>
            </a:endParaRPr>
          </a:p>
          <a:p>
            <a:pPr marL="1088390">
              <a:lnSpc>
                <a:spcPct val="100000"/>
              </a:lnSpc>
              <a:spcBef>
                <a:spcPts val="625"/>
              </a:spcBef>
            </a:pPr>
            <a:r>
              <a:rPr lang="es-ES" sz="2800" b="1" spc="-5" dirty="0">
                <a:solidFill>
                  <a:srgbClr val="C63A51"/>
                </a:solidFill>
                <a:latin typeface="Arial"/>
                <a:cs typeface="Arial"/>
              </a:rPr>
              <a:t>2.3.1 </a:t>
            </a:r>
            <a:r>
              <a:rPr lang="es-ES" sz="2800" b="1" spc="-5" dirty="0">
                <a:latin typeface="Calibri"/>
                <a:cs typeface="Calibri"/>
              </a:rPr>
              <a:t>Derecho</a:t>
            </a:r>
            <a:r>
              <a:rPr lang="es-ES" sz="2800" b="1" spc="-15" dirty="0">
                <a:latin typeface="Calibri"/>
                <a:cs typeface="Calibri"/>
              </a:rPr>
              <a:t> </a:t>
            </a:r>
            <a:r>
              <a:rPr lang="es-ES" sz="2800" b="1" dirty="0">
                <a:latin typeface="Calibri"/>
                <a:cs typeface="Calibri"/>
              </a:rPr>
              <a:t>de</a:t>
            </a:r>
            <a:r>
              <a:rPr lang="es-ES" sz="2800" b="1" spc="-45" dirty="0">
                <a:latin typeface="Calibri"/>
                <a:cs typeface="Calibri"/>
              </a:rPr>
              <a:t> </a:t>
            </a:r>
            <a:r>
              <a:rPr lang="es-ES" sz="2800" b="1" spc="-10" dirty="0">
                <a:latin typeface="Calibri"/>
                <a:cs typeface="Calibri"/>
              </a:rPr>
              <a:t>tanteo</a:t>
            </a:r>
            <a:r>
              <a:rPr lang="es-ES" sz="2800" b="1" spc="-30" dirty="0">
                <a:latin typeface="Calibri"/>
                <a:cs typeface="Calibri"/>
              </a:rPr>
              <a:t> </a:t>
            </a:r>
            <a:r>
              <a:rPr lang="es-ES" sz="2800" b="1" dirty="0">
                <a:latin typeface="Calibri"/>
                <a:cs typeface="Calibri"/>
              </a:rPr>
              <a:t>y</a:t>
            </a:r>
            <a:r>
              <a:rPr lang="es-ES" sz="2800" b="1" spc="5" dirty="0">
                <a:latin typeface="Calibri"/>
                <a:cs typeface="Calibri"/>
              </a:rPr>
              <a:t> </a:t>
            </a:r>
            <a:r>
              <a:rPr lang="es-ES" sz="2800" b="1" spc="-15" dirty="0">
                <a:latin typeface="Calibri"/>
                <a:cs typeface="Calibri"/>
              </a:rPr>
              <a:t>retracto</a:t>
            </a:r>
            <a:r>
              <a:rPr lang="es-ES" sz="2800" b="1" spc="-20" dirty="0">
                <a:latin typeface="Calibri"/>
                <a:cs typeface="Calibri"/>
              </a:rPr>
              <a:t> </a:t>
            </a:r>
            <a:r>
              <a:rPr lang="es-ES" sz="2800" b="1" dirty="0">
                <a:latin typeface="Calibri"/>
                <a:cs typeface="Calibri"/>
              </a:rPr>
              <a:t>DL</a:t>
            </a:r>
            <a:r>
              <a:rPr lang="es-ES" sz="2800" b="1" spc="-10" dirty="0">
                <a:latin typeface="Calibri"/>
                <a:cs typeface="Calibri"/>
              </a:rPr>
              <a:t> </a:t>
            </a:r>
            <a:r>
              <a:rPr lang="es-ES" sz="2800" b="1" spc="-5" dirty="0">
                <a:latin typeface="Calibri"/>
                <a:cs typeface="Calibri"/>
              </a:rPr>
              <a:t>1/2015</a:t>
            </a:r>
            <a:endParaRPr lang="es-ES" sz="2800" dirty="0">
              <a:latin typeface="Calibri"/>
              <a:cs typeface="Calibri"/>
            </a:endParaRPr>
          </a:p>
          <a:p>
            <a:pPr marL="1373505" indent="-285750">
              <a:lnSpc>
                <a:spcPct val="100000"/>
              </a:lnSpc>
              <a:spcBef>
                <a:spcPts val="575"/>
              </a:spcBef>
              <a:buFont typeface="Arial MT"/>
              <a:buChar char="•"/>
              <a:tabLst>
                <a:tab pos="1373505" algn="l"/>
                <a:tab pos="1374140" algn="l"/>
              </a:tabLst>
            </a:pPr>
            <a:r>
              <a:rPr lang="es-ES" sz="2800" spc="-10" dirty="0">
                <a:latin typeface="Calibri"/>
                <a:cs typeface="Calibri"/>
              </a:rPr>
              <a:t>Sobre</a:t>
            </a:r>
            <a:r>
              <a:rPr lang="es-ES" sz="2800" spc="10" dirty="0">
                <a:latin typeface="Calibri"/>
                <a:cs typeface="Calibri"/>
              </a:rPr>
              <a:t> </a:t>
            </a:r>
            <a:r>
              <a:rPr lang="es-ES" sz="2800" spc="-5" dirty="0">
                <a:latin typeface="Calibri"/>
                <a:cs typeface="Calibri"/>
              </a:rPr>
              <a:t>viviendas</a:t>
            </a:r>
            <a:r>
              <a:rPr lang="es-ES" sz="2800" dirty="0">
                <a:latin typeface="Calibri"/>
                <a:cs typeface="Calibri"/>
              </a:rPr>
              <a:t> </a:t>
            </a:r>
            <a:r>
              <a:rPr lang="es-ES" sz="2800" spc="-5" dirty="0">
                <a:latin typeface="Calibri"/>
                <a:cs typeface="Calibri"/>
              </a:rPr>
              <a:t>propiedad</a:t>
            </a:r>
            <a:r>
              <a:rPr lang="es-ES" sz="2800" spc="5" dirty="0">
                <a:latin typeface="Calibri"/>
                <a:cs typeface="Calibri"/>
              </a:rPr>
              <a:t> </a:t>
            </a:r>
            <a:r>
              <a:rPr lang="es-ES" sz="2800" dirty="0">
                <a:latin typeface="Calibri"/>
                <a:cs typeface="Calibri"/>
              </a:rPr>
              <a:t>de </a:t>
            </a:r>
            <a:r>
              <a:rPr lang="es-ES" sz="2800" spc="-5" dirty="0">
                <a:latin typeface="Calibri"/>
                <a:cs typeface="Calibri"/>
              </a:rPr>
              <a:t>bancos</a:t>
            </a:r>
            <a:r>
              <a:rPr lang="es-ES" sz="2800" spc="10" dirty="0">
                <a:latin typeface="Calibri"/>
                <a:cs typeface="Calibri"/>
              </a:rPr>
              <a:t> </a:t>
            </a:r>
            <a:r>
              <a:rPr lang="es-ES" sz="2800" dirty="0">
                <a:latin typeface="Calibri"/>
                <a:cs typeface="Calibri"/>
              </a:rPr>
              <a:t>y </a:t>
            </a:r>
            <a:r>
              <a:rPr lang="es-ES" sz="2800" spc="-10" dirty="0">
                <a:latin typeface="Calibri"/>
                <a:cs typeface="Calibri"/>
              </a:rPr>
              <a:t>fondos</a:t>
            </a:r>
            <a:r>
              <a:rPr lang="es-ES" sz="2800" spc="5" dirty="0">
                <a:latin typeface="Calibri"/>
                <a:cs typeface="Calibri"/>
              </a:rPr>
              <a:t> </a:t>
            </a:r>
            <a:r>
              <a:rPr lang="es-ES" sz="2800" dirty="0">
                <a:latin typeface="Calibri"/>
                <a:cs typeface="Calibri"/>
              </a:rPr>
              <a:t>de </a:t>
            </a:r>
            <a:r>
              <a:rPr lang="es-ES" sz="2800" spc="-10" dirty="0">
                <a:latin typeface="Calibri"/>
                <a:cs typeface="Calibri"/>
              </a:rPr>
              <a:t>inversión.</a:t>
            </a:r>
            <a:endParaRPr lang="es-ES" sz="2800" dirty="0">
              <a:latin typeface="Calibri"/>
              <a:cs typeface="Calibri"/>
            </a:endParaRPr>
          </a:p>
          <a:p>
            <a:pPr marL="1087755">
              <a:lnSpc>
                <a:spcPct val="100000"/>
              </a:lnSpc>
              <a:spcBef>
                <a:spcPts val="625"/>
              </a:spcBef>
            </a:pPr>
            <a:r>
              <a:rPr lang="es-ES" sz="2800" b="1" spc="-5" dirty="0">
                <a:solidFill>
                  <a:srgbClr val="C63A51"/>
                </a:solidFill>
                <a:latin typeface="Arial"/>
                <a:cs typeface="Arial"/>
              </a:rPr>
              <a:t>2.3.2</a:t>
            </a:r>
            <a:r>
              <a:rPr lang="es-ES" sz="2800" b="1" spc="-1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s-ES" sz="2800" b="1" spc="-10" dirty="0">
                <a:latin typeface="Calibri"/>
                <a:cs typeface="Calibri"/>
              </a:rPr>
              <a:t>Área</a:t>
            </a:r>
            <a:r>
              <a:rPr lang="es-ES" sz="2800" b="1" spc="-20" dirty="0">
                <a:latin typeface="Calibri"/>
                <a:cs typeface="Calibri"/>
              </a:rPr>
              <a:t> </a:t>
            </a:r>
            <a:r>
              <a:rPr lang="es-ES" sz="2800" b="1" dirty="0">
                <a:latin typeface="Calibri"/>
                <a:cs typeface="Calibri"/>
              </a:rPr>
              <a:t>de</a:t>
            </a:r>
            <a:r>
              <a:rPr lang="es-ES" sz="2800" b="1" spc="-15" dirty="0">
                <a:latin typeface="Calibri"/>
                <a:cs typeface="Calibri"/>
              </a:rPr>
              <a:t> </a:t>
            </a:r>
            <a:r>
              <a:rPr lang="es-ES" sz="2800" b="1" spc="-30" dirty="0">
                <a:latin typeface="Calibri"/>
                <a:cs typeface="Calibri"/>
              </a:rPr>
              <a:t>Tanteo</a:t>
            </a:r>
            <a:r>
              <a:rPr lang="es-ES" sz="2800" b="1" spc="-35" dirty="0">
                <a:latin typeface="Calibri"/>
                <a:cs typeface="Calibri"/>
              </a:rPr>
              <a:t> </a:t>
            </a:r>
            <a:r>
              <a:rPr lang="es-ES" sz="2800" b="1" dirty="0">
                <a:latin typeface="Calibri"/>
                <a:cs typeface="Calibri"/>
              </a:rPr>
              <a:t>y</a:t>
            </a:r>
            <a:r>
              <a:rPr lang="es-ES" sz="2800" b="1" spc="-5" dirty="0">
                <a:latin typeface="Calibri"/>
                <a:cs typeface="Calibri"/>
              </a:rPr>
              <a:t> </a:t>
            </a:r>
            <a:r>
              <a:rPr lang="es-ES" sz="2800" b="1" spc="-15" dirty="0">
                <a:latin typeface="Calibri"/>
                <a:cs typeface="Calibri"/>
              </a:rPr>
              <a:t>Retracto</a:t>
            </a:r>
            <a:r>
              <a:rPr lang="es-ES" sz="2800" b="1" spc="-35" dirty="0">
                <a:latin typeface="Calibri"/>
                <a:cs typeface="Calibri"/>
              </a:rPr>
              <a:t> </a:t>
            </a:r>
            <a:r>
              <a:rPr lang="es-ES" sz="2800" b="1" dirty="0">
                <a:latin typeface="Calibri"/>
                <a:cs typeface="Calibri"/>
              </a:rPr>
              <a:t>Ciudad</a:t>
            </a:r>
            <a:endParaRPr lang="es-ES" sz="2800" dirty="0">
              <a:latin typeface="Calibri"/>
              <a:cs typeface="Calibri"/>
            </a:endParaRPr>
          </a:p>
          <a:p>
            <a:pPr marL="1373505" marR="370205" indent="-285115">
              <a:lnSpc>
                <a:spcPct val="100000"/>
              </a:lnSpc>
              <a:spcBef>
                <a:spcPts val="575"/>
              </a:spcBef>
              <a:buFont typeface="Arial MT"/>
              <a:buChar char="•"/>
              <a:tabLst>
                <a:tab pos="1373505" algn="l"/>
                <a:tab pos="1374140" algn="l"/>
              </a:tabLst>
            </a:pPr>
            <a:r>
              <a:rPr lang="es-ES" sz="2800" spc="-5" dirty="0">
                <a:latin typeface="Calibri"/>
                <a:cs typeface="Calibri"/>
              </a:rPr>
              <a:t>El</a:t>
            </a:r>
            <a:r>
              <a:rPr lang="es-ES" sz="2800" spc="5" dirty="0">
                <a:latin typeface="Calibri"/>
                <a:cs typeface="Calibri"/>
              </a:rPr>
              <a:t> </a:t>
            </a:r>
            <a:r>
              <a:rPr lang="es-ES" sz="2800" spc="-10" dirty="0">
                <a:latin typeface="Calibri"/>
                <a:cs typeface="Calibri"/>
              </a:rPr>
              <a:t>derecho</a:t>
            </a:r>
            <a:r>
              <a:rPr lang="es-ES" sz="2800" spc="10" dirty="0">
                <a:latin typeface="Calibri"/>
                <a:cs typeface="Calibri"/>
              </a:rPr>
              <a:t> </a:t>
            </a:r>
            <a:r>
              <a:rPr lang="es-ES" sz="2800" dirty="0">
                <a:latin typeface="Calibri"/>
                <a:cs typeface="Calibri"/>
              </a:rPr>
              <a:t>de</a:t>
            </a:r>
            <a:r>
              <a:rPr lang="es-ES" sz="2800" spc="15" dirty="0">
                <a:latin typeface="Calibri"/>
                <a:cs typeface="Calibri"/>
              </a:rPr>
              <a:t> </a:t>
            </a:r>
            <a:r>
              <a:rPr lang="es-ES" sz="2800" spc="-15" dirty="0">
                <a:latin typeface="Calibri"/>
                <a:cs typeface="Calibri"/>
              </a:rPr>
              <a:t>tanteo</a:t>
            </a:r>
            <a:r>
              <a:rPr lang="es-ES" sz="2800" spc="15" dirty="0">
                <a:latin typeface="Calibri"/>
                <a:cs typeface="Calibri"/>
              </a:rPr>
              <a:t> </a:t>
            </a:r>
            <a:r>
              <a:rPr lang="es-ES" sz="2800" dirty="0">
                <a:latin typeface="Calibri"/>
                <a:cs typeface="Calibri"/>
              </a:rPr>
              <a:t>y </a:t>
            </a:r>
            <a:r>
              <a:rPr lang="es-ES" sz="2800" spc="-15" dirty="0">
                <a:latin typeface="Calibri"/>
                <a:cs typeface="Calibri"/>
              </a:rPr>
              <a:t>retracto</a:t>
            </a:r>
            <a:r>
              <a:rPr lang="es-ES" sz="2800" dirty="0">
                <a:latin typeface="Calibri"/>
                <a:cs typeface="Calibri"/>
              </a:rPr>
              <a:t> ha</a:t>
            </a:r>
            <a:r>
              <a:rPr lang="es-ES" sz="2800" spc="10" dirty="0">
                <a:latin typeface="Calibri"/>
                <a:cs typeface="Calibri"/>
              </a:rPr>
              <a:t> </a:t>
            </a:r>
            <a:r>
              <a:rPr lang="es-ES" sz="2800" spc="-5" dirty="0">
                <a:latin typeface="Calibri"/>
                <a:cs typeface="Calibri"/>
              </a:rPr>
              <a:t>sido</a:t>
            </a:r>
            <a:r>
              <a:rPr lang="es-ES" sz="2800" spc="5" dirty="0">
                <a:latin typeface="Calibri"/>
                <a:cs typeface="Calibri"/>
              </a:rPr>
              <a:t> </a:t>
            </a:r>
            <a:r>
              <a:rPr lang="es-ES" sz="2800" spc="-10" dirty="0">
                <a:latin typeface="Calibri"/>
                <a:cs typeface="Calibri"/>
              </a:rPr>
              <a:t>declarado</a:t>
            </a:r>
            <a:r>
              <a:rPr lang="es-ES" sz="2800" spc="20" dirty="0">
                <a:latin typeface="Calibri"/>
                <a:cs typeface="Calibri"/>
              </a:rPr>
              <a:t> </a:t>
            </a:r>
            <a:r>
              <a:rPr lang="es-ES" sz="2800" spc="-5" dirty="0">
                <a:latin typeface="Calibri"/>
                <a:cs typeface="Calibri"/>
              </a:rPr>
              <a:t>por</a:t>
            </a:r>
            <a:r>
              <a:rPr lang="es-ES" sz="2800" spc="5" dirty="0">
                <a:latin typeface="Calibri"/>
                <a:cs typeface="Calibri"/>
              </a:rPr>
              <a:t> </a:t>
            </a:r>
            <a:r>
              <a:rPr lang="es-ES" sz="2800" dirty="0">
                <a:latin typeface="Calibri"/>
                <a:cs typeface="Calibri"/>
              </a:rPr>
              <a:t>el </a:t>
            </a:r>
            <a:r>
              <a:rPr lang="es-ES" sz="2800" spc="5" dirty="0">
                <a:latin typeface="Calibri"/>
                <a:cs typeface="Calibri"/>
              </a:rPr>
              <a:t> </a:t>
            </a:r>
            <a:r>
              <a:rPr lang="es-ES" sz="2800" spc="-10" dirty="0">
                <a:latin typeface="Calibri"/>
                <a:cs typeface="Calibri"/>
              </a:rPr>
              <a:t>Ayuntamiento</a:t>
            </a:r>
            <a:r>
              <a:rPr lang="es-ES" sz="2800" spc="-25" dirty="0">
                <a:latin typeface="Calibri"/>
                <a:cs typeface="Calibri"/>
              </a:rPr>
              <a:t> </a:t>
            </a:r>
            <a:r>
              <a:rPr lang="es-ES" sz="2800" dirty="0">
                <a:latin typeface="Calibri"/>
                <a:cs typeface="Calibri"/>
              </a:rPr>
              <a:t>en</a:t>
            </a:r>
            <a:r>
              <a:rPr lang="es-ES" sz="2800" spc="10" dirty="0">
                <a:latin typeface="Calibri"/>
                <a:cs typeface="Calibri"/>
              </a:rPr>
              <a:t> </a:t>
            </a:r>
            <a:r>
              <a:rPr lang="es-ES" sz="2800" spc="-5" dirty="0">
                <a:latin typeface="Calibri"/>
                <a:cs typeface="Calibri"/>
              </a:rPr>
              <a:t>toda</a:t>
            </a:r>
            <a:r>
              <a:rPr lang="es-ES" sz="2800" spc="-10" dirty="0">
                <a:latin typeface="Calibri"/>
                <a:cs typeface="Calibri"/>
              </a:rPr>
              <a:t> </a:t>
            </a:r>
            <a:r>
              <a:rPr lang="es-ES" sz="2800" dirty="0">
                <a:latin typeface="Calibri"/>
                <a:cs typeface="Calibri"/>
              </a:rPr>
              <a:t>el </a:t>
            </a:r>
            <a:r>
              <a:rPr lang="es-ES" sz="2800" spc="-10" dirty="0">
                <a:latin typeface="Calibri"/>
                <a:cs typeface="Calibri"/>
              </a:rPr>
              <a:t>área</a:t>
            </a:r>
            <a:r>
              <a:rPr lang="es-ES" sz="2800" spc="-5" dirty="0">
                <a:latin typeface="Calibri"/>
                <a:cs typeface="Calibri"/>
              </a:rPr>
              <a:t> </a:t>
            </a:r>
            <a:r>
              <a:rPr lang="es-ES" sz="2800" dirty="0">
                <a:latin typeface="Calibri"/>
                <a:cs typeface="Calibri"/>
              </a:rPr>
              <a:t>de</a:t>
            </a:r>
            <a:r>
              <a:rPr lang="es-ES" sz="2800" spc="-5" dirty="0">
                <a:latin typeface="Calibri"/>
                <a:cs typeface="Calibri"/>
              </a:rPr>
              <a:t> Barcelona</a:t>
            </a:r>
            <a:r>
              <a:rPr lang="es-ES" sz="2800" spc="5" dirty="0">
                <a:latin typeface="Calibri"/>
                <a:cs typeface="Calibri"/>
              </a:rPr>
              <a:t> </a:t>
            </a:r>
            <a:r>
              <a:rPr lang="es-ES" sz="2800" spc="-10" dirty="0">
                <a:latin typeface="Calibri"/>
                <a:cs typeface="Calibri"/>
              </a:rPr>
              <a:t>para</a:t>
            </a:r>
            <a:r>
              <a:rPr lang="es-ES" sz="2800" spc="-5" dirty="0">
                <a:latin typeface="Calibri"/>
                <a:cs typeface="Calibri"/>
              </a:rPr>
              <a:t> la</a:t>
            </a:r>
            <a:r>
              <a:rPr lang="es-ES" sz="2800" dirty="0">
                <a:latin typeface="Calibri"/>
                <a:cs typeface="Calibri"/>
              </a:rPr>
              <a:t> </a:t>
            </a:r>
            <a:r>
              <a:rPr lang="es-ES" sz="2800" spc="-10" dirty="0">
                <a:latin typeface="Calibri"/>
                <a:cs typeface="Calibri"/>
              </a:rPr>
              <a:t>venta</a:t>
            </a:r>
            <a:r>
              <a:rPr lang="es-ES" sz="2800" spc="-15" dirty="0">
                <a:latin typeface="Calibri"/>
                <a:cs typeface="Calibri"/>
              </a:rPr>
              <a:t> </a:t>
            </a:r>
            <a:r>
              <a:rPr lang="es-ES" sz="2800" dirty="0">
                <a:latin typeface="Calibri"/>
                <a:cs typeface="Calibri"/>
              </a:rPr>
              <a:t>de </a:t>
            </a:r>
            <a:r>
              <a:rPr lang="es-ES" sz="2800" spc="-390" dirty="0">
                <a:latin typeface="Calibri"/>
                <a:cs typeface="Calibri"/>
              </a:rPr>
              <a:t> </a:t>
            </a:r>
            <a:r>
              <a:rPr lang="es-ES" sz="2800" spc="-10" dirty="0">
                <a:latin typeface="Calibri"/>
                <a:cs typeface="Calibri"/>
              </a:rPr>
              <a:t>terrenos</a:t>
            </a:r>
            <a:r>
              <a:rPr lang="es-ES" sz="2800" spc="10" dirty="0">
                <a:latin typeface="Calibri"/>
                <a:cs typeface="Calibri"/>
              </a:rPr>
              <a:t> </a:t>
            </a:r>
            <a:r>
              <a:rPr lang="es-ES" sz="2800" dirty="0">
                <a:latin typeface="Calibri"/>
                <a:cs typeface="Calibri"/>
              </a:rPr>
              <a:t>y </a:t>
            </a:r>
            <a:r>
              <a:rPr lang="es-ES" sz="2800" spc="-5" dirty="0">
                <a:latin typeface="Calibri"/>
                <a:cs typeface="Calibri"/>
              </a:rPr>
              <a:t>edificios</a:t>
            </a:r>
            <a:r>
              <a:rPr lang="es-ES" sz="2800" spc="15" dirty="0">
                <a:latin typeface="Calibri"/>
                <a:cs typeface="Calibri"/>
              </a:rPr>
              <a:t> </a:t>
            </a:r>
            <a:r>
              <a:rPr lang="es-ES" sz="2800" spc="-10" dirty="0">
                <a:latin typeface="Calibri"/>
                <a:cs typeface="Calibri"/>
              </a:rPr>
              <a:t>completos.</a:t>
            </a:r>
            <a:endParaRPr lang="es-ES" sz="2800" dirty="0">
              <a:latin typeface="Calibri"/>
              <a:cs typeface="Calibri"/>
            </a:endParaRPr>
          </a:p>
          <a:p>
            <a:pPr marL="1088390">
              <a:lnSpc>
                <a:spcPct val="100000"/>
              </a:lnSpc>
              <a:spcBef>
                <a:spcPts val="625"/>
              </a:spcBef>
            </a:pPr>
            <a:r>
              <a:rPr lang="es-ES" sz="2800" b="1" spc="-5" dirty="0">
                <a:solidFill>
                  <a:srgbClr val="C63A51"/>
                </a:solidFill>
                <a:latin typeface="Arial"/>
                <a:cs typeface="Arial"/>
              </a:rPr>
              <a:t>2.3.3</a:t>
            </a:r>
            <a:r>
              <a:rPr lang="es-ES" sz="2800" b="1" spc="-1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s-ES" sz="2800" b="1" spc="-5" dirty="0">
                <a:latin typeface="Calibri"/>
                <a:cs typeface="Calibri"/>
              </a:rPr>
              <a:t>Derecho</a:t>
            </a:r>
            <a:r>
              <a:rPr lang="es-ES" sz="2800" b="1" spc="-10" dirty="0">
                <a:latin typeface="Calibri"/>
                <a:cs typeface="Calibri"/>
              </a:rPr>
              <a:t> </a:t>
            </a:r>
            <a:r>
              <a:rPr lang="es-ES" sz="2800" b="1" dirty="0">
                <a:latin typeface="Calibri"/>
                <a:cs typeface="Calibri"/>
              </a:rPr>
              <a:t>de</a:t>
            </a:r>
            <a:r>
              <a:rPr lang="es-ES" sz="2800" b="1" spc="-50" dirty="0">
                <a:latin typeface="Calibri"/>
                <a:cs typeface="Calibri"/>
              </a:rPr>
              <a:t> </a:t>
            </a:r>
            <a:r>
              <a:rPr lang="es-ES" sz="2800" b="1" spc="-10" dirty="0">
                <a:latin typeface="Calibri"/>
                <a:cs typeface="Calibri"/>
              </a:rPr>
              <a:t>tanteo</a:t>
            </a:r>
            <a:r>
              <a:rPr lang="es-ES" sz="2800" b="1" spc="-35" dirty="0">
                <a:latin typeface="Calibri"/>
                <a:cs typeface="Calibri"/>
              </a:rPr>
              <a:t> </a:t>
            </a:r>
            <a:r>
              <a:rPr lang="es-ES" sz="2800" b="1" dirty="0">
                <a:latin typeface="Calibri"/>
                <a:cs typeface="Calibri"/>
              </a:rPr>
              <a:t>y</a:t>
            </a:r>
            <a:r>
              <a:rPr lang="es-ES" sz="2800" b="1" spc="5" dirty="0">
                <a:latin typeface="Calibri"/>
                <a:cs typeface="Calibri"/>
              </a:rPr>
              <a:t> </a:t>
            </a:r>
            <a:r>
              <a:rPr lang="es-ES" sz="2800" b="1" spc="-15" dirty="0">
                <a:latin typeface="Calibri"/>
                <a:cs typeface="Calibri"/>
              </a:rPr>
              <a:t>retracto</a:t>
            </a:r>
            <a:r>
              <a:rPr lang="es-ES" sz="2800" b="1" spc="-25" dirty="0">
                <a:latin typeface="Calibri"/>
                <a:cs typeface="Calibri"/>
              </a:rPr>
              <a:t> </a:t>
            </a:r>
            <a:r>
              <a:rPr lang="es-ES" sz="2800" b="1" dirty="0">
                <a:latin typeface="Calibri"/>
                <a:cs typeface="Calibri"/>
              </a:rPr>
              <a:t>de</a:t>
            </a:r>
            <a:r>
              <a:rPr lang="es-ES" sz="2800" b="1" spc="-20" dirty="0">
                <a:latin typeface="Calibri"/>
                <a:cs typeface="Calibri"/>
              </a:rPr>
              <a:t> </a:t>
            </a:r>
            <a:r>
              <a:rPr lang="es-ES" sz="2800" b="1" dirty="0">
                <a:latin typeface="Calibri"/>
                <a:cs typeface="Calibri"/>
              </a:rPr>
              <a:t>VPO</a:t>
            </a:r>
            <a:endParaRPr lang="es-ES" sz="2800" dirty="0">
              <a:latin typeface="Calibri"/>
              <a:cs typeface="Calibri"/>
            </a:endParaRPr>
          </a:p>
          <a:p>
            <a:pPr marL="1373505" indent="-285750">
              <a:lnSpc>
                <a:spcPct val="100000"/>
              </a:lnSpc>
              <a:spcBef>
                <a:spcPts val="575"/>
              </a:spcBef>
              <a:buFont typeface="Arial MT"/>
              <a:buChar char="•"/>
              <a:tabLst>
                <a:tab pos="1373505" algn="l"/>
                <a:tab pos="1374140" algn="l"/>
              </a:tabLst>
            </a:pPr>
            <a:r>
              <a:rPr lang="es-ES" sz="2800" spc="-10" dirty="0">
                <a:latin typeface="Calibri"/>
                <a:cs typeface="Calibri"/>
              </a:rPr>
              <a:t>Sobre</a:t>
            </a:r>
            <a:r>
              <a:rPr lang="es-ES" sz="2800" dirty="0">
                <a:latin typeface="Calibri"/>
                <a:cs typeface="Calibri"/>
              </a:rPr>
              <a:t> segundas</a:t>
            </a:r>
            <a:r>
              <a:rPr lang="es-ES" sz="2800" spc="-25" dirty="0">
                <a:latin typeface="Calibri"/>
                <a:cs typeface="Calibri"/>
              </a:rPr>
              <a:t> </a:t>
            </a:r>
            <a:r>
              <a:rPr lang="es-ES" sz="2800" dirty="0">
                <a:latin typeface="Calibri"/>
                <a:cs typeface="Calibri"/>
              </a:rPr>
              <a:t>y</a:t>
            </a:r>
            <a:r>
              <a:rPr lang="es-ES" sz="2800" spc="-10" dirty="0">
                <a:latin typeface="Calibri"/>
                <a:cs typeface="Calibri"/>
              </a:rPr>
              <a:t> posteriores</a:t>
            </a:r>
            <a:r>
              <a:rPr lang="es-ES" sz="2800" spc="-5" dirty="0">
                <a:latin typeface="Calibri"/>
                <a:cs typeface="Calibri"/>
              </a:rPr>
              <a:t> transmisiones.</a:t>
            </a:r>
            <a:endParaRPr lang="es-ES" sz="2800" dirty="0">
              <a:latin typeface="Calibri"/>
              <a:cs typeface="Calibri"/>
            </a:endParaRPr>
          </a:p>
          <a:p>
            <a:pPr marL="1087755">
              <a:lnSpc>
                <a:spcPct val="100000"/>
              </a:lnSpc>
              <a:spcBef>
                <a:spcPts val="625"/>
              </a:spcBef>
            </a:pPr>
            <a:r>
              <a:rPr lang="es-ES" sz="2800" b="1" spc="-5" dirty="0">
                <a:solidFill>
                  <a:srgbClr val="C63A51"/>
                </a:solidFill>
                <a:latin typeface="Arial"/>
                <a:cs typeface="Arial"/>
              </a:rPr>
              <a:t>2.3.4</a:t>
            </a:r>
            <a:r>
              <a:rPr lang="es-ES" sz="2800" b="1" spc="-1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s-ES" sz="2800" b="1" spc="-30" dirty="0">
                <a:latin typeface="Calibri"/>
                <a:cs typeface="Calibri"/>
              </a:rPr>
              <a:t>Tanteo</a:t>
            </a:r>
            <a:r>
              <a:rPr lang="es-ES" sz="2800" b="1" spc="-40" dirty="0">
                <a:latin typeface="Calibri"/>
                <a:cs typeface="Calibri"/>
              </a:rPr>
              <a:t> </a:t>
            </a:r>
            <a:r>
              <a:rPr lang="es-ES" sz="2800" b="1" dirty="0">
                <a:latin typeface="Calibri"/>
                <a:cs typeface="Calibri"/>
              </a:rPr>
              <a:t>y</a:t>
            </a:r>
            <a:r>
              <a:rPr lang="es-ES" sz="2800" b="1" spc="-10" dirty="0">
                <a:latin typeface="Calibri"/>
                <a:cs typeface="Calibri"/>
              </a:rPr>
              <a:t> </a:t>
            </a:r>
            <a:r>
              <a:rPr lang="es-ES" sz="2800" b="1" spc="-15" dirty="0">
                <a:latin typeface="Calibri"/>
                <a:cs typeface="Calibri"/>
              </a:rPr>
              <a:t>retracto</a:t>
            </a:r>
            <a:r>
              <a:rPr lang="es-ES" sz="2800" b="1" spc="-30" dirty="0">
                <a:latin typeface="Calibri"/>
                <a:cs typeface="Calibri"/>
              </a:rPr>
              <a:t> </a:t>
            </a:r>
            <a:r>
              <a:rPr lang="es-ES" sz="2800" b="1" dirty="0">
                <a:latin typeface="Calibri"/>
                <a:cs typeface="Calibri"/>
              </a:rPr>
              <a:t>MPGM 30%</a:t>
            </a:r>
            <a:endParaRPr lang="es-ES" sz="2800" dirty="0">
              <a:latin typeface="Calibri"/>
              <a:cs typeface="Calibri"/>
            </a:endParaRPr>
          </a:p>
          <a:p>
            <a:pPr marL="1373505" indent="-285750">
              <a:lnSpc>
                <a:spcPts val="2115"/>
              </a:lnSpc>
              <a:spcBef>
                <a:spcPts val="575"/>
              </a:spcBef>
              <a:buFont typeface="Arial MT"/>
              <a:buChar char="•"/>
              <a:tabLst>
                <a:tab pos="1373505" algn="l"/>
                <a:tab pos="1374140" algn="l"/>
              </a:tabLst>
            </a:pPr>
            <a:r>
              <a:rPr lang="es-ES" sz="2800" spc="-10" dirty="0">
                <a:latin typeface="Calibri"/>
                <a:cs typeface="Calibri"/>
              </a:rPr>
              <a:t>Derecho</a:t>
            </a:r>
            <a:r>
              <a:rPr lang="es-ES" sz="2800" spc="20" dirty="0">
                <a:latin typeface="Calibri"/>
                <a:cs typeface="Calibri"/>
              </a:rPr>
              <a:t> </a:t>
            </a:r>
            <a:r>
              <a:rPr lang="es-ES" sz="2800" dirty="0">
                <a:latin typeface="Calibri"/>
                <a:cs typeface="Calibri"/>
              </a:rPr>
              <a:t>de</a:t>
            </a:r>
            <a:r>
              <a:rPr lang="es-ES" sz="2800" spc="20" dirty="0">
                <a:latin typeface="Calibri"/>
                <a:cs typeface="Calibri"/>
              </a:rPr>
              <a:t> </a:t>
            </a:r>
            <a:r>
              <a:rPr lang="es-ES" sz="2800" spc="-5" dirty="0">
                <a:latin typeface="Calibri"/>
                <a:cs typeface="Calibri"/>
              </a:rPr>
              <a:t>adquisición</a:t>
            </a:r>
            <a:r>
              <a:rPr lang="es-ES" sz="2800" spc="20" dirty="0">
                <a:latin typeface="Calibri"/>
                <a:cs typeface="Calibri"/>
              </a:rPr>
              <a:t> </a:t>
            </a:r>
            <a:r>
              <a:rPr lang="es-ES" sz="2800" spc="-20" dirty="0">
                <a:latin typeface="Calibri"/>
                <a:cs typeface="Calibri"/>
              </a:rPr>
              <a:t>preferente</a:t>
            </a:r>
            <a:r>
              <a:rPr lang="es-ES" sz="2800" spc="10" dirty="0">
                <a:latin typeface="Calibri"/>
                <a:cs typeface="Calibri"/>
              </a:rPr>
              <a:t> </a:t>
            </a:r>
            <a:r>
              <a:rPr lang="es-ES" sz="2800" dirty="0">
                <a:latin typeface="Calibri"/>
                <a:cs typeface="Calibri"/>
              </a:rPr>
              <a:t>de</a:t>
            </a:r>
            <a:r>
              <a:rPr lang="es-ES" sz="2800" spc="15" dirty="0">
                <a:latin typeface="Calibri"/>
                <a:cs typeface="Calibri"/>
              </a:rPr>
              <a:t> </a:t>
            </a:r>
            <a:r>
              <a:rPr lang="es-ES" sz="2800" spc="-5" dirty="0">
                <a:latin typeface="Calibri"/>
                <a:cs typeface="Calibri"/>
              </a:rPr>
              <a:t>las</a:t>
            </a:r>
            <a:r>
              <a:rPr lang="es-ES" sz="2800" spc="10" dirty="0">
                <a:latin typeface="Calibri"/>
                <a:cs typeface="Calibri"/>
              </a:rPr>
              <a:t> </a:t>
            </a:r>
            <a:r>
              <a:rPr lang="es-ES" sz="2800" spc="-5" dirty="0">
                <a:latin typeface="Calibri"/>
                <a:cs typeface="Calibri"/>
              </a:rPr>
              <a:t>VPO</a:t>
            </a:r>
            <a:r>
              <a:rPr lang="es-ES" sz="2800" spc="5" dirty="0">
                <a:latin typeface="Calibri"/>
                <a:cs typeface="Calibri"/>
              </a:rPr>
              <a:t> </a:t>
            </a:r>
            <a:r>
              <a:rPr lang="es-ES" sz="2800" spc="-10" dirty="0">
                <a:latin typeface="Calibri"/>
                <a:cs typeface="Calibri"/>
              </a:rPr>
              <a:t>provenientes</a:t>
            </a:r>
            <a:r>
              <a:rPr lang="es-ES" sz="2800" spc="5" dirty="0">
                <a:latin typeface="Calibri"/>
                <a:cs typeface="Calibri"/>
              </a:rPr>
              <a:t> </a:t>
            </a:r>
            <a:r>
              <a:rPr lang="es-ES" sz="2800" dirty="0">
                <a:latin typeface="Calibri"/>
                <a:cs typeface="Calibri"/>
              </a:rPr>
              <a:t>de </a:t>
            </a:r>
            <a:r>
              <a:rPr lang="es-ES" sz="2800" spc="-5" dirty="0">
                <a:latin typeface="Calibri"/>
                <a:cs typeface="Calibri"/>
              </a:rPr>
              <a:t>la</a:t>
            </a:r>
            <a:r>
              <a:rPr lang="es-ES" sz="2800" spc="-25" dirty="0">
                <a:latin typeface="Calibri"/>
                <a:cs typeface="Calibri"/>
              </a:rPr>
              <a:t> </a:t>
            </a:r>
            <a:r>
              <a:rPr lang="es-ES" sz="2800" spc="-5" dirty="0">
                <a:latin typeface="Calibri"/>
                <a:cs typeface="Calibri"/>
              </a:rPr>
              <a:t>MPGM</a:t>
            </a:r>
            <a:r>
              <a:rPr lang="es-ES" sz="2800" spc="-40" dirty="0">
                <a:latin typeface="Calibri"/>
                <a:cs typeface="Calibri"/>
              </a:rPr>
              <a:t> </a:t>
            </a:r>
            <a:r>
              <a:rPr lang="es-ES" sz="2800" spc="-5" dirty="0">
                <a:latin typeface="Calibri"/>
                <a:cs typeface="Calibri"/>
              </a:rPr>
              <a:t>30%.</a:t>
            </a:r>
            <a:endParaRPr lang="es-ES" sz="2800" dirty="0">
              <a:latin typeface="Calibri"/>
              <a:cs typeface="Calibri"/>
            </a:endParaRPr>
          </a:p>
          <a:p>
            <a:pPr marL="1373505" indent="-285750">
              <a:lnSpc>
                <a:spcPts val="2115"/>
              </a:lnSpc>
              <a:spcBef>
                <a:spcPts val="575"/>
              </a:spcBef>
              <a:buFont typeface="Arial MT"/>
              <a:buChar char="•"/>
              <a:tabLst>
                <a:tab pos="1373505" algn="l"/>
                <a:tab pos="1374140" algn="l"/>
              </a:tabLst>
            </a:pPr>
            <a:endParaRPr lang="es-ES" sz="2800" dirty="0">
              <a:latin typeface="Calibri"/>
              <a:cs typeface="Calibri"/>
            </a:endParaRPr>
          </a:p>
          <a:p>
            <a:endParaRPr lang="es-ES" dirty="0"/>
          </a:p>
        </p:txBody>
      </p: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23D07AA6-CEBA-485E-8140-146147BAB8C2}"/>
              </a:ext>
            </a:extLst>
          </p:cNvPr>
          <p:cNvCxnSpPr>
            <a:cxnSpLocks/>
          </p:cNvCxnSpPr>
          <p:nvPr/>
        </p:nvCxnSpPr>
        <p:spPr>
          <a:xfrm>
            <a:off x="896256" y="1553029"/>
            <a:ext cx="11295744" cy="0"/>
          </a:xfrm>
          <a:prstGeom prst="line">
            <a:avLst/>
          </a:prstGeom>
          <a:ln w="44450" cmpd="sng">
            <a:solidFill>
              <a:srgbClr val="C6290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ángulo 4">
            <a:extLst>
              <a:ext uri="{FF2B5EF4-FFF2-40B4-BE49-F238E27FC236}">
                <a16:creationId xmlns:a16="http://schemas.microsoft.com/office/drawing/2014/main" id="{BEDB1B0F-6FA4-4388-B059-8F0D93A8D2EC}"/>
              </a:ext>
            </a:extLst>
          </p:cNvPr>
          <p:cNvSpPr/>
          <p:nvPr/>
        </p:nvSpPr>
        <p:spPr>
          <a:xfrm>
            <a:off x="10277475" y="5836381"/>
            <a:ext cx="1273415" cy="472285"/>
          </a:xfrm>
          <a:prstGeom prst="rect">
            <a:avLst/>
          </a:prstGeom>
          <a:blipFill dpi="0" rotWithShape="1">
            <a:blip r:embed="rId2">
              <a:alphaModFix amt="35000"/>
            </a:blip>
            <a:srcRect/>
            <a:stretch>
              <a:fillRect l="-7826" t="-60103" r="-12732" b="-1838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155928444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3048B28-04D2-4D87-90F5-59CFAAF519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2800" b="1" dirty="0">
                <a:latin typeface="Calibri "/>
              </a:rPr>
              <a:t>Ampliar el </a:t>
            </a:r>
            <a:r>
              <a:rPr lang="es-ES" sz="2800" b="1" dirty="0" err="1">
                <a:latin typeface="Calibri "/>
              </a:rPr>
              <a:t>parc</a:t>
            </a:r>
            <a:r>
              <a:rPr lang="es-ES" sz="2800" b="1" dirty="0">
                <a:latin typeface="Calibri "/>
              </a:rPr>
              <a:t> </a:t>
            </a:r>
            <a:r>
              <a:rPr lang="es-ES" sz="2800" b="1" dirty="0" err="1">
                <a:latin typeface="Calibri "/>
              </a:rPr>
              <a:t>assequible</a:t>
            </a:r>
            <a:endParaRPr lang="es-ES" sz="2800" b="1" dirty="0">
              <a:latin typeface="Calibri "/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15E00F8-3B79-46B4-9409-8E9B1EF1E3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ES" sz="2000" b="1" spc="-5" dirty="0">
                <a:solidFill>
                  <a:srgbClr val="C63A51"/>
                </a:solidFill>
                <a:latin typeface="Arial"/>
                <a:cs typeface="Arial"/>
              </a:rPr>
              <a:t>Programa</a:t>
            </a:r>
            <a:r>
              <a:rPr lang="es-ES" sz="2000" b="1" spc="-20" dirty="0">
                <a:solidFill>
                  <a:srgbClr val="C63A51"/>
                </a:solidFill>
                <a:latin typeface="Arial"/>
                <a:cs typeface="Arial"/>
              </a:rPr>
              <a:t> </a:t>
            </a:r>
            <a:r>
              <a:rPr lang="es-ES" sz="2000" b="1" dirty="0">
                <a:solidFill>
                  <a:srgbClr val="C63A51"/>
                </a:solidFill>
                <a:latin typeface="Arial"/>
                <a:cs typeface="Arial"/>
              </a:rPr>
              <a:t>de</a:t>
            </a:r>
            <a:r>
              <a:rPr lang="es-ES" sz="2000" b="1" spc="-35" dirty="0">
                <a:solidFill>
                  <a:srgbClr val="C63A51"/>
                </a:solidFill>
                <a:latin typeface="Arial"/>
                <a:cs typeface="Arial"/>
              </a:rPr>
              <a:t> </a:t>
            </a:r>
            <a:r>
              <a:rPr lang="es-ES" sz="2000" b="1" spc="-10" dirty="0">
                <a:solidFill>
                  <a:srgbClr val="C63A51"/>
                </a:solidFill>
                <a:latin typeface="Arial"/>
                <a:cs typeface="Arial"/>
              </a:rPr>
              <a:t>compres</a:t>
            </a:r>
            <a:endParaRPr lang="es-ES" sz="2000" dirty="0">
              <a:solidFill>
                <a:srgbClr val="C63A51"/>
              </a:solidFill>
              <a:latin typeface="Arial"/>
              <a:cs typeface="Arial"/>
            </a:endParaRPr>
          </a:p>
          <a:p>
            <a:endParaRPr lang="es-ES" dirty="0"/>
          </a:p>
        </p:txBody>
      </p: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89667447-2FA1-44CA-AFD1-9C8E353DAD6E}"/>
              </a:ext>
            </a:extLst>
          </p:cNvPr>
          <p:cNvCxnSpPr>
            <a:cxnSpLocks/>
          </p:cNvCxnSpPr>
          <p:nvPr/>
        </p:nvCxnSpPr>
        <p:spPr>
          <a:xfrm>
            <a:off x="896256" y="1553029"/>
            <a:ext cx="11295744" cy="0"/>
          </a:xfrm>
          <a:prstGeom prst="line">
            <a:avLst/>
          </a:prstGeom>
          <a:ln w="44450" cmpd="sng">
            <a:solidFill>
              <a:srgbClr val="C6290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object 5">
            <a:extLst>
              <a:ext uri="{FF2B5EF4-FFF2-40B4-BE49-F238E27FC236}">
                <a16:creationId xmlns:a16="http://schemas.microsoft.com/office/drawing/2014/main" id="{C8390575-7F19-4F22-BC3F-CD2FE96511A8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50715" y="2383013"/>
            <a:ext cx="8439347" cy="3141312"/>
          </a:xfrm>
          <a:prstGeom prst="rect">
            <a:avLst/>
          </a:prstGeom>
        </p:spPr>
      </p:pic>
      <p:sp>
        <p:nvSpPr>
          <p:cNvPr id="6" name="object 6">
            <a:extLst>
              <a:ext uri="{FF2B5EF4-FFF2-40B4-BE49-F238E27FC236}">
                <a16:creationId xmlns:a16="http://schemas.microsoft.com/office/drawing/2014/main" id="{A6387552-B5BB-4CC5-BA0E-EC8F1FD07F13}"/>
              </a:ext>
            </a:extLst>
          </p:cNvPr>
          <p:cNvSpPr txBox="1"/>
          <p:nvPr/>
        </p:nvSpPr>
        <p:spPr>
          <a:xfrm>
            <a:off x="1042724" y="5877243"/>
            <a:ext cx="723201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Calibri"/>
                <a:cs typeface="Calibri"/>
              </a:rPr>
              <a:t>No</a:t>
            </a:r>
            <a:r>
              <a:rPr sz="1800" spc="-5" dirty="0">
                <a:latin typeface="Calibri"/>
                <a:cs typeface="Calibri"/>
              </a:rPr>
              <a:t> inclou</a:t>
            </a:r>
            <a:r>
              <a:rPr sz="1800" spc="4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el</a:t>
            </a:r>
            <a:r>
              <a:rPr sz="1800" spc="-1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usdefruits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acordats</a:t>
            </a:r>
            <a:r>
              <a:rPr sz="1800" dirty="0">
                <a:latin typeface="Calibri"/>
                <a:cs typeface="Calibri"/>
              </a:rPr>
              <a:t> amb</a:t>
            </a:r>
            <a:r>
              <a:rPr sz="1800" spc="409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SAREB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y </a:t>
            </a:r>
            <a:r>
              <a:rPr sz="1800" spc="-5" dirty="0">
                <a:latin typeface="Calibri"/>
                <a:cs typeface="Calibri"/>
              </a:rPr>
              <a:t>CaixaBank</a:t>
            </a:r>
            <a:r>
              <a:rPr sz="1800" spc="-2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(mes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de</a:t>
            </a:r>
            <a:r>
              <a:rPr sz="1800" spc="1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200</a:t>
            </a:r>
            <a:r>
              <a:rPr sz="1800" spc="-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unitats)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DE9338C5-666F-4760-AD3E-B9F685D8E3FE}"/>
              </a:ext>
            </a:extLst>
          </p:cNvPr>
          <p:cNvSpPr/>
          <p:nvPr/>
        </p:nvSpPr>
        <p:spPr>
          <a:xfrm>
            <a:off x="10277475" y="5836381"/>
            <a:ext cx="1273415" cy="472285"/>
          </a:xfrm>
          <a:prstGeom prst="rect">
            <a:avLst/>
          </a:prstGeom>
          <a:blipFill dpi="0" rotWithShape="1">
            <a:blip r:embed="rId3">
              <a:alphaModFix amt="35000"/>
            </a:blip>
            <a:srcRect/>
            <a:stretch>
              <a:fillRect l="-7826" t="-60103" r="-12732" b="-1838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314154179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5ED97D2-47D4-4BCF-889F-F265A2E0FE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2800" b="1" spc="-10" dirty="0">
                <a:latin typeface="Calibri "/>
              </a:rPr>
              <a:t>Censo</a:t>
            </a:r>
            <a:r>
              <a:rPr lang="es-ES" sz="2800" b="1" spc="-5" dirty="0">
                <a:latin typeface="Calibri "/>
              </a:rPr>
              <a:t> </a:t>
            </a:r>
            <a:r>
              <a:rPr lang="es-ES" sz="2800" b="1" dirty="0">
                <a:latin typeface="Calibri "/>
              </a:rPr>
              <a:t>de</a:t>
            </a:r>
            <a:r>
              <a:rPr lang="es-ES" sz="2800" b="1" spc="-15" dirty="0">
                <a:latin typeface="Calibri "/>
              </a:rPr>
              <a:t> vivienda</a:t>
            </a:r>
            <a:r>
              <a:rPr lang="es-ES" sz="2800" b="1" spc="35" dirty="0">
                <a:latin typeface="Calibri "/>
              </a:rPr>
              <a:t> </a:t>
            </a:r>
            <a:r>
              <a:rPr lang="es-ES" sz="2800" b="1" spc="-15" dirty="0">
                <a:latin typeface="Calibri "/>
              </a:rPr>
              <a:t>vacía</a:t>
            </a:r>
            <a:endParaRPr lang="es-ES" sz="2800" b="1" dirty="0">
              <a:latin typeface="Calibri "/>
            </a:endParaRPr>
          </a:p>
        </p:txBody>
      </p:sp>
      <p:sp>
        <p:nvSpPr>
          <p:cNvPr id="60" name="object 4">
            <a:extLst>
              <a:ext uri="{FF2B5EF4-FFF2-40B4-BE49-F238E27FC236}">
                <a16:creationId xmlns:a16="http://schemas.microsoft.com/office/drawing/2014/main" id="{107836F0-ECAF-45A4-9675-C70E3864DE1B}"/>
              </a:ext>
            </a:extLst>
          </p:cNvPr>
          <p:cNvSpPr txBox="1"/>
          <p:nvPr/>
        </p:nvSpPr>
        <p:spPr>
          <a:xfrm>
            <a:off x="2310434" y="2302078"/>
            <a:ext cx="2204720" cy="745490"/>
          </a:xfrm>
          <a:prstGeom prst="rect">
            <a:avLst/>
          </a:prstGeom>
          <a:solidFill>
            <a:srgbClr val="BDD7EE"/>
          </a:solidFill>
        </p:spPr>
        <p:txBody>
          <a:bodyPr vert="horz" wrap="square" lIns="0" tIns="40005" rIns="0" bIns="0" rtlCol="0">
            <a:spAutoFit/>
          </a:bodyPr>
          <a:lstStyle/>
          <a:p>
            <a:pPr marL="90805">
              <a:lnSpc>
                <a:spcPct val="100000"/>
              </a:lnSpc>
              <a:spcBef>
                <a:spcPts val="315"/>
              </a:spcBef>
            </a:pPr>
            <a:r>
              <a:rPr sz="1400" spc="-5" dirty="0">
                <a:latin typeface="Arial MT"/>
                <a:cs typeface="Arial MT"/>
              </a:rPr>
              <a:t>Barcelona:</a:t>
            </a:r>
            <a:endParaRPr sz="1400">
              <a:latin typeface="Arial MT"/>
              <a:cs typeface="Arial MT"/>
            </a:endParaRPr>
          </a:p>
          <a:p>
            <a:pPr marL="90805">
              <a:lnSpc>
                <a:spcPct val="100000"/>
              </a:lnSpc>
            </a:pPr>
            <a:r>
              <a:rPr sz="1400" dirty="0">
                <a:latin typeface="Arial MT"/>
                <a:cs typeface="Arial MT"/>
              </a:rPr>
              <a:t>10</a:t>
            </a:r>
            <a:r>
              <a:rPr sz="1400" spc="-9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distritos</a:t>
            </a:r>
            <a:endParaRPr sz="1400">
              <a:latin typeface="Arial MT"/>
              <a:cs typeface="Arial MT"/>
            </a:endParaRPr>
          </a:p>
          <a:p>
            <a:pPr marL="90805">
              <a:lnSpc>
                <a:spcPct val="100000"/>
              </a:lnSpc>
            </a:pPr>
            <a:r>
              <a:rPr sz="1400" dirty="0">
                <a:latin typeface="Arial MT"/>
                <a:cs typeface="Arial MT"/>
              </a:rPr>
              <a:t>825.677</a:t>
            </a:r>
            <a:r>
              <a:rPr sz="1400" spc="-80" dirty="0">
                <a:latin typeface="Arial MT"/>
                <a:cs typeface="Arial MT"/>
              </a:rPr>
              <a:t> </a:t>
            </a:r>
            <a:r>
              <a:rPr sz="1400" spc="-5" dirty="0">
                <a:latin typeface="Arial MT"/>
                <a:cs typeface="Arial MT"/>
              </a:rPr>
              <a:t>viviendas</a:t>
            </a:r>
            <a:endParaRPr sz="1400">
              <a:latin typeface="Arial MT"/>
              <a:cs typeface="Arial MT"/>
            </a:endParaRPr>
          </a:p>
        </p:txBody>
      </p:sp>
      <p:sp>
        <p:nvSpPr>
          <p:cNvPr id="61" name="object 5">
            <a:extLst>
              <a:ext uri="{FF2B5EF4-FFF2-40B4-BE49-F238E27FC236}">
                <a16:creationId xmlns:a16="http://schemas.microsoft.com/office/drawing/2014/main" id="{A570F77A-8F2A-4FAF-B3DA-D82C2CE1CF93}"/>
              </a:ext>
            </a:extLst>
          </p:cNvPr>
          <p:cNvSpPr txBox="1"/>
          <p:nvPr/>
        </p:nvSpPr>
        <p:spPr>
          <a:xfrm>
            <a:off x="4636884" y="2302078"/>
            <a:ext cx="2520315" cy="739140"/>
          </a:xfrm>
          <a:prstGeom prst="rect">
            <a:avLst/>
          </a:prstGeom>
          <a:solidFill>
            <a:srgbClr val="BDD7EE"/>
          </a:solidFill>
        </p:spPr>
        <p:txBody>
          <a:bodyPr vert="horz" wrap="square" lIns="0" tIns="40005" rIns="0" bIns="0" rtlCol="0">
            <a:spAutoFit/>
          </a:bodyPr>
          <a:lstStyle/>
          <a:p>
            <a:pPr marL="91440">
              <a:lnSpc>
                <a:spcPct val="100000"/>
              </a:lnSpc>
              <a:spcBef>
                <a:spcPts val="315"/>
              </a:spcBef>
            </a:pPr>
            <a:r>
              <a:rPr sz="1400" dirty="0">
                <a:latin typeface="Arial MT"/>
                <a:cs typeface="Arial MT"/>
              </a:rPr>
              <a:t>Indicios</a:t>
            </a:r>
            <a:r>
              <a:rPr sz="1400" spc="-5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de</a:t>
            </a:r>
            <a:r>
              <a:rPr sz="1400" spc="-2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estar</a:t>
            </a:r>
            <a:r>
              <a:rPr sz="1400" spc="-55" dirty="0">
                <a:latin typeface="Arial MT"/>
                <a:cs typeface="Arial MT"/>
              </a:rPr>
              <a:t> </a:t>
            </a:r>
            <a:r>
              <a:rPr sz="1400" spc="-5" dirty="0">
                <a:latin typeface="Arial MT"/>
                <a:cs typeface="Arial MT"/>
              </a:rPr>
              <a:t>vacía:</a:t>
            </a:r>
            <a:endParaRPr sz="1400">
              <a:latin typeface="Arial MT"/>
              <a:cs typeface="Arial MT"/>
            </a:endParaRPr>
          </a:p>
          <a:p>
            <a:pPr marL="91440" marR="171450">
              <a:lnSpc>
                <a:spcPct val="100000"/>
              </a:lnSpc>
            </a:pPr>
            <a:r>
              <a:rPr sz="1400" dirty="0">
                <a:latin typeface="Arial MT"/>
                <a:cs typeface="Arial MT"/>
              </a:rPr>
              <a:t>Sin</a:t>
            </a:r>
            <a:r>
              <a:rPr sz="1400" spc="-2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o</a:t>
            </a:r>
            <a:r>
              <a:rPr sz="1400" spc="-2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bajo</a:t>
            </a:r>
            <a:r>
              <a:rPr sz="1400" spc="-3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consumo</a:t>
            </a:r>
            <a:r>
              <a:rPr sz="1400" spc="-5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de</a:t>
            </a:r>
            <a:r>
              <a:rPr sz="1400" spc="-20" dirty="0">
                <a:latin typeface="Arial MT"/>
                <a:cs typeface="Arial MT"/>
              </a:rPr>
              <a:t> </a:t>
            </a:r>
            <a:r>
              <a:rPr sz="1400" spc="-5" dirty="0">
                <a:latin typeface="Arial MT"/>
                <a:cs typeface="Arial MT"/>
              </a:rPr>
              <a:t>agua </a:t>
            </a:r>
            <a:r>
              <a:rPr sz="1400" spc="-37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nadie</a:t>
            </a:r>
            <a:r>
              <a:rPr sz="1400" spc="-25" dirty="0">
                <a:latin typeface="Arial MT"/>
                <a:cs typeface="Arial MT"/>
              </a:rPr>
              <a:t> </a:t>
            </a:r>
            <a:r>
              <a:rPr sz="1400" spc="-5" dirty="0">
                <a:latin typeface="Arial MT"/>
                <a:cs typeface="Arial MT"/>
              </a:rPr>
              <a:t>empadronado</a:t>
            </a:r>
            <a:endParaRPr sz="1400">
              <a:latin typeface="Arial MT"/>
              <a:cs typeface="Arial MT"/>
            </a:endParaRPr>
          </a:p>
        </p:txBody>
      </p:sp>
      <p:sp>
        <p:nvSpPr>
          <p:cNvPr id="62" name="object 6">
            <a:extLst>
              <a:ext uri="{FF2B5EF4-FFF2-40B4-BE49-F238E27FC236}">
                <a16:creationId xmlns:a16="http://schemas.microsoft.com/office/drawing/2014/main" id="{6B88B9A1-02B8-4623-9B96-0829273E66E5}"/>
              </a:ext>
            </a:extLst>
          </p:cNvPr>
          <p:cNvSpPr txBox="1"/>
          <p:nvPr/>
        </p:nvSpPr>
        <p:spPr>
          <a:xfrm>
            <a:off x="7456830" y="4163110"/>
            <a:ext cx="2417445" cy="1496060"/>
          </a:xfrm>
          <a:prstGeom prst="rect">
            <a:avLst/>
          </a:prstGeom>
          <a:solidFill>
            <a:srgbClr val="5B9BD5"/>
          </a:solidFill>
        </p:spPr>
        <p:txBody>
          <a:bodyPr vert="horz" wrap="square" lIns="0" tIns="22860" rIns="0" bIns="0" rtlCol="0">
            <a:spAutoFit/>
          </a:bodyPr>
          <a:lstStyle/>
          <a:p>
            <a:pPr marL="172085" marR="165735" indent="1270" algn="ctr">
              <a:lnSpc>
                <a:spcPct val="110000"/>
              </a:lnSpc>
              <a:spcBef>
                <a:spcPts val="180"/>
              </a:spcBef>
            </a:pPr>
            <a:r>
              <a:rPr sz="1400" dirty="0">
                <a:solidFill>
                  <a:srgbClr val="FFFFFF"/>
                </a:solidFill>
                <a:latin typeface="Arial MT"/>
                <a:cs typeface="Arial MT"/>
              </a:rPr>
              <a:t>Se han detectado 10.052 </a:t>
            </a:r>
            <a:r>
              <a:rPr sz="1400" spc="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400" spc="-5" dirty="0">
                <a:solidFill>
                  <a:srgbClr val="FFFFFF"/>
                </a:solidFill>
                <a:latin typeface="Arial MT"/>
                <a:cs typeface="Arial MT"/>
              </a:rPr>
              <a:t>viviendas </a:t>
            </a:r>
            <a:r>
              <a:rPr sz="1400" dirty="0">
                <a:solidFill>
                  <a:srgbClr val="FFFFFF"/>
                </a:solidFill>
                <a:latin typeface="Arial MT"/>
                <a:cs typeface="Arial MT"/>
              </a:rPr>
              <a:t>vacías </a:t>
            </a:r>
            <a:r>
              <a:rPr sz="1400" spc="-5" dirty="0">
                <a:solidFill>
                  <a:srgbClr val="FFFFFF"/>
                </a:solidFill>
                <a:latin typeface="Arial MT"/>
                <a:cs typeface="Arial MT"/>
              </a:rPr>
              <a:t>en </a:t>
            </a:r>
            <a:r>
              <a:rPr sz="1400" dirty="0">
                <a:solidFill>
                  <a:srgbClr val="FFFFFF"/>
                </a:solidFill>
                <a:latin typeface="Arial MT"/>
                <a:cs typeface="Arial MT"/>
              </a:rPr>
              <a:t>el </a:t>
            </a:r>
            <a:r>
              <a:rPr sz="1400" spc="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400" dirty="0">
                <a:solidFill>
                  <a:srgbClr val="FFFFFF"/>
                </a:solidFill>
                <a:latin typeface="Arial MT"/>
                <a:cs typeface="Arial MT"/>
              </a:rPr>
              <a:t>conjunto</a:t>
            </a:r>
            <a:r>
              <a:rPr sz="1400" spc="-6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400" spc="-5" dirty="0">
                <a:solidFill>
                  <a:srgbClr val="FFFFFF"/>
                </a:solidFill>
                <a:latin typeface="Arial MT"/>
                <a:cs typeface="Arial MT"/>
              </a:rPr>
              <a:t>de</a:t>
            </a:r>
            <a:r>
              <a:rPr sz="1400" spc="-3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400" dirty="0">
                <a:solidFill>
                  <a:srgbClr val="FFFFFF"/>
                </a:solidFill>
                <a:latin typeface="Arial MT"/>
                <a:cs typeface="Arial MT"/>
              </a:rPr>
              <a:t>la</a:t>
            </a:r>
            <a:r>
              <a:rPr sz="1400" spc="-2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400" dirty="0">
                <a:solidFill>
                  <a:srgbClr val="FFFFFF"/>
                </a:solidFill>
                <a:latin typeface="Arial MT"/>
                <a:cs typeface="Arial MT"/>
              </a:rPr>
              <a:t>ciudad,</a:t>
            </a:r>
            <a:r>
              <a:rPr sz="1400" spc="-3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400" spc="-5" dirty="0">
                <a:solidFill>
                  <a:srgbClr val="FFFFFF"/>
                </a:solidFill>
                <a:latin typeface="Arial MT"/>
                <a:cs typeface="Arial MT"/>
              </a:rPr>
              <a:t>que </a:t>
            </a:r>
            <a:r>
              <a:rPr sz="1400" spc="-3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400" spc="-5" dirty="0">
                <a:solidFill>
                  <a:srgbClr val="FFFFFF"/>
                </a:solidFill>
                <a:latin typeface="Arial MT"/>
                <a:cs typeface="Arial MT"/>
              </a:rPr>
              <a:t>representan </a:t>
            </a:r>
            <a:r>
              <a:rPr sz="1400" dirty="0">
                <a:solidFill>
                  <a:srgbClr val="FFFFFF"/>
                </a:solidFill>
                <a:latin typeface="Arial MT"/>
                <a:cs typeface="Arial MT"/>
              </a:rPr>
              <a:t>el 1,22% </a:t>
            </a:r>
            <a:r>
              <a:rPr sz="1400" spc="-5" dirty="0">
                <a:solidFill>
                  <a:srgbClr val="FFFFFF"/>
                </a:solidFill>
                <a:latin typeface="Arial MT"/>
                <a:cs typeface="Arial MT"/>
              </a:rPr>
              <a:t>del </a:t>
            </a:r>
            <a:r>
              <a:rPr sz="1400" dirty="0">
                <a:solidFill>
                  <a:srgbClr val="FFFFFF"/>
                </a:solidFill>
                <a:latin typeface="Arial MT"/>
                <a:cs typeface="Arial MT"/>
              </a:rPr>
              <a:t> total de </a:t>
            </a:r>
            <a:r>
              <a:rPr sz="1400" spc="-5" dirty="0">
                <a:solidFill>
                  <a:srgbClr val="FFFFFF"/>
                </a:solidFill>
                <a:latin typeface="Arial MT"/>
                <a:cs typeface="Arial MT"/>
              </a:rPr>
              <a:t>viviendas </a:t>
            </a:r>
            <a:r>
              <a:rPr sz="1400" dirty="0">
                <a:solidFill>
                  <a:srgbClr val="FFFFFF"/>
                </a:solidFill>
                <a:latin typeface="Arial MT"/>
                <a:cs typeface="Arial MT"/>
              </a:rPr>
              <a:t>de </a:t>
            </a:r>
            <a:r>
              <a:rPr sz="1400" spc="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400" dirty="0">
                <a:solidFill>
                  <a:srgbClr val="FFFFFF"/>
                </a:solidFill>
                <a:latin typeface="Arial MT"/>
                <a:cs typeface="Arial MT"/>
              </a:rPr>
              <a:t>Barcelona</a:t>
            </a:r>
            <a:endParaRPr sz="1400">
              <a:latin typeface="Arial MT"/>
              <a:cs typeface="Arial MT"/>
            </a:endParaRPr>
          </a:p>
        </p:txBody>
      </p:sp>
      <p:sp>
        <p:nvSpPr>
          <p:cNvPr id="63" name="object 7">
            <a:extLst>
              <a:ext uri="{FF2B5EF4-FFF2-40B4-BE49-F238E27FC236}">
                <a16:creationId xmlns:a16="http://schemas.microsoft.com/office/drawing/2014/main" id="{EA4863C5-64FB-41CE-BBB8-B0CE634EC2DC}"/>
              </a:ext>
            </a:extLst>
          </p:cNvPr>
          <p:cNvSpPr txBox="1"/>
          <p:nvPr/>
        </p:nvSpPr>
        <p:spPr>
          <a:xfrm>
            <a:off x="7278979" y="2302078"/>
            <a:ext cx="2524760" cy="739140"/>
          </a:xfrm>
          <a:prstGeom prst="rect">
            <a:avLst/>
          </a:prstGeom>
          <a:solidFill>
            <a:srgbClr val="BDD7EE"/>
          </a:solidFill>
        </p:spPr>
        <p:txBody>
          <a:bodyPr vert="horz" wrap="square" lIns="0" tIns="40005" rIns="0" bIns="0" rtlCol="0">
            <a:spAutoFit/>
          </a:bodyPr>
          <a:lstStyle/>
          <a:p>
            <a:pPr marL="91440">
              <a:lnSpc>
                <a:spcPct val="100000"/>
              </a:lnSpc>
              <a:spcBef>
                <a:spcPts val="315"/>
              </a:spcBef>
            </a:pPr>
            <a:r>
              <a:rPr sz="1400" b="1" dirty="0">
                <a:latin typeface="Arial"/>
                <a:cs typeface="Arial"/>
              </a:rPr>
              <a:t>103.864</a:t>
            </a:r>
            <a:endParaRPr sz="1400">
              <a:latin typeface="Arial"/>
              <a:cs typeface="Arial"/>
            </a:endParaRPr>
          </a:p>
          <a:p>
            <a:pPr marL="91440" marR="195580">
              <a:lnSpc>
                <a:spcPct val="100000"/>
              </a:lnSpc>
            </a:pPr>
            <a:r>
              <a:rPr sz="1400" spc="-5" dirty="0">
                <a:latin typeface="Arial MT"/>
                <a:cs typeface="Arial MT"/>
              </a:rPr>
              <a:t>Viviendas </a:t>
            </a:r>
            <a:r>
              <a:rPr sz="1400" dirty="0">
                <a:latin typeface="Arial MT"/>
                <a:cs typeface="Arial MT"/>
              </a:rPr>
              <a:t>visitadas </a:t>
            </a:r>
            <a:r>
              <a:rPr sz="1400" spc="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(Susceptibles</a:t>
            </a:r>
            <a:r>
              <a:rPr sz="1400" spc="-70" dirty="0">
                <a:latin typeface="Arial MT"/>
                <a:cs typeface="Arial MT"/>
              </a:rPr>
              <a:t> </a:t>
            </a:r>
            <a:r>
              <a:rPr sz="1400" spc="-5" dirty="0">
                <a:latin typeface="Arial MT"/>
                <a:cs typeface="Arial MT"/>
              </a:rPr>
              <a:t>de</a:t>
            </a:r>
            <a:r>
              <a:rPr sz="1400" spc="-3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ser</a:t>
            </a:r>
            <a:r>
              <a:rPr sz="1400" spc="-4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vacías)</a:t>
            </a:r>
            <a:endParaRPr sz="1400">
              <a:latin typeface="Arial MT"/>
              <a:cs typeface="Arial MT"/>
            </a:endParaRPr>
          </a:p>
        </p:txBody>
      </p:sp>
      <p:grpSp>
        <p:nvGrpSpPr>
          <p:cNvPr id="64" name="object 8">
            <a:extLst>
              <a:ext uri="{FF2B5EF4-FFF2-40B4-BE49-F238E27FC236}">
                <a16:creationId xmlns:a16="http://schemas.microsoft.com/office/drawing/2014/main" id="{66603C9A-CEBA-4E11-960D-31036339D63D}"/>
              </a:ext>
            </a:extLst>
          </p:cNvPr>
          <p:cNvGrpSpPr/>
          <p:nvPr/>
        </p:nvGrpSpPr>
        <p:grpSpPr>
          <a:xfrm>
            <a:off x="2022729" y="4082415"/>
            <a:ext cx="5074920" cy="1407160"/>
            <a:chOff x="755904" y="4053840"/>
            <a:chExt cx="5074920" cy="1407160"/>
          </a:xfrm>
        </p:grpSpPr>
        <p:sp>
          <p:nvSpPr>
            <p:cNvPr id="65" name="object 9">
              <a:extLst>
                <a:ext uri="{FF2B5EF4-FFF2-40B4-BE49-F238E27FC236}">
                  <a16:creationId xmlns:a16="http://schemas.microsoft.com/office/drawing/2014/main" id="{DD6CA3C8-70EF-4852-ACE6-846E7F8ED543}"/>
                </a:ext>
              </a:extLst>
            </p:cNvPr>
            <p:cNvSpPr/>
            <p:nvPr/>
          </p:nvSpPr>
          <p:spPr>
            <a:xfrm>
              <a:off x="841248" y="4745736"/>
              <a:ext cx="338455" cy="710565"/>
            </a:xfrm>
            <a:custGeom>
              <a:avLst/>
              <a:gdLst/>
              <a:ahLst/>
              <a:cxnLst/>
              <a:rect l="l" t="t" r="r" b="b"/>
              <a:pathLst>
                <a:path w="338455" h="710564">
                  <a:moveTo>
                    <a:pt x="338328" y="0"/>
                  </a:moveTo>
                  <a:lnTo>
                    <a:pt x="0" y="0"/>
                  </a:lnTo>
                  <a:lnTo>
                    <a:pt x="0" y="710184"/>
                  </a:lnTo>
                  <a:lnTo>
                    <a:pt x="338328" y="710184"/>
                  </a:lnTo>
                  <a:lnTo>
                    <a:pt x="338328" y="0"/>
                  </a:lnTo>
                  <a:close/>
                </a:path>
              </a:pathLst>
            </a:custGeom>
            <a:solidFill>
              <a:srgbClr val="9DC3E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" name="object 10">
              <a:extLst>
                <a:ext uri="{FF2B5EF4-FFF2-40B4-BE49-F238E27FC236}">
                  <a16:creationId xmlns:a16="http://schemas.microsoft.com/office/drawing/2014/main" id="{8EB3E546-1BD5-4F67-8092-655F43674D5B}"/>
                </a:ext>
              </a:extLst>
            </p:cNvPr>
            <p:cNvSpPr/>
            <p:nvPr/>
          </p:nvSpPr>
          <p:spPr>
            <a:xfrm>
              <a:off x="841248" y="4725924"/>
              <a:ext cx="338455" cy="20320"/>
            </a:xfrm>
            <a:custGeom>
              <a:avLst/>
              <a:gdLst/>
              <a:ahLst/>
              <a:cxnLst/>
              <a:rect l="l" t="t" r="r" b="b"/>
              <a:pathLst>
                <a:path w="338455" h="20320">
                  <a:moveTo>
                    <a:pt x="338328" y="0"/>
                  </a:moveTo>
                  <a:lnTo>
                    <a:pt x="0" y="0"/>
                  </a:lnTo>
                  <a:lnTo>
                    <a:pt x="0" y="19812"/>
                  </a:lnTo>
                  <a:lnTo>
                    <a:pt x="338328" y="19812"/>
                  </a:lnTo>
                  <a:lnTo>
                    <a:pt x="338328" y="0"/>
                  </a:lnTo>
                  <a:close/>
                </a:path>
              </a:pathLst>
            </a:custGeom>
            <a:solidFill>
              <a:srgbClr val="4472C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" name="object 11">
              <a:extLst>
                <a:ext uri="{FF2B5EF4-FFF2-40B4-BE49-F238E27FC236}">
                  <a16:creationId xmlns:a16="http://schemas.microsoft.com/office/drawing/2014/main" id="{CBD8624B-4463-4D8F-A5A9-A7244E50D22B}"/>
                </a:ext>
              </a:extLst>
            </p:cNvPr>
            <p:cNvSpPr/>
            <p:nvPr/>
          </p:nvSpPr>
          <p:spPr>
            <a:xfrm>
              <a:off x="1348740" y="4130040"/>
              <a:ext cx="338455" cy="1325880"/>
            </a:xfrm>
            <a:custGeom>
              <a:avLst/>
              <a:gdLst/>
              <a:ahLst/>
              <a:cxnLst/>
              <a:rect l="l" t="t" r="r" b="b"/>
              <a:pathLst>
                <a:path w="338455" h="1325879">
                  <a:moveTo>
                    <a:pt x="338328" y="0"/>
                  </a:moveTo>
                  <a:lnTo>
                    <a:pt x="0" y="0"/>
                  </a:lnTo>
                  <a:lnTo>
                    <a:pt x="0" y="1325880"/>
                  </a:lnTo>
                  <a:lnTo>
                    <a:pt x="338328" y="1325880"/>
                  </a:lnTo>
                  <a:lnTo>
                    <a:pt x="338328" y="0"/>
                  </a:lnTo>
                  <a:close/>
                </a:path>
              </a:pathLst>
            </a:custGeom>
            <a:solidFill>
              <a:srgbClr val="9DC3E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" name="object 12">
              <a:extLst>
                <a:ext uri="{FF2B5EF4-FFF2-40B4-BE49-F238E27FC236}">
                  <a16:creationId xmlns:a16="http://schemas.microsoft.com/office/drawing/2014/main" id="{E04990EF-94E4-42C9-B4AF-E9E7BD6EEB9C}"/>
                </a:ext>
              </a:extLst>
            </p:cNvPr>
            <p:cNvSpPr/>
            <p:nvPr/>
          </p:nvSpPr>
          <p:spPr>
            <a:xfrm>
              <a:off x="1348740" y="4053840"/>
              <a:ext cx="338455" cy="76200"/>
            </a:xfrm>
            <a:custGeom>
              <a:avLst/>
              <a:gdLst/>
              <a:ahLst/>
              <a:cxnLst/>
              <a:rect l="l" t="t" r="r" b="b"/>
              <a:pathLst>
                <a:path w="338455" h="76200">
                  <a:moveTo>
                    <a:pt x="338328" y="0"/>
                  </a:moveTo>
                  <a:lnTo>
                    <a:pt x="0" y="0"/>
                  </a:lnTo>
                  <a:lnTo>
                    <a:pt x="0" y="76200"/>
                  </a:lnTo>
                  <a:lnTo>
                    <a:pt x="338328" y="76200"/>
                  </a:lnTo>
                  <a:lnTo>
                    <a:pt x="338328" y="0"/>
                  </a:lnTo>
                  <a:close/>
                </a:path>
              </a:pathLst>
            </a:custGeom>
            <a:solidFill>
              <a:srgbClr val="4472C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" name="object 13">
              <a:extLst>
                <a:ext uri="{FF2B5EF4-FFF2-40B4-BE49-F238E27FC236}">
                  <a16:creationId xmlns:a16="http://schemas.microsoft.com/office/drawing/2014/main" id="{90416210-3F0D-4735-8DB7-C9F8C2E4A3DF}"/>
                </a:ext>
              </a:extLst>
            </p:cNvPr>
            <p:cNvSpPr/>
            <p:nvPr/>
          </p:nvSpPr>
          <p:spPr>
            <a:xfrm>
              <a:off x="1856231" y="4663440"/>
              <a:ext cx="338455" cy="792480"/>
            </a:xfrm>
            <a:custGeom>
              <a:avLst/>
              <a:gdLst/>
              <a:ahLst/>
              <a:cxnLst/>
              <a:rect l="l" t="t" r="r" b="b"/>
              <a:pathLst>
                <a:path w="338455" h="792479">
                  <a:moveTo>
                    <a:pt x="338328" y="0"/>
                  </a:moveTo>
                  <a:lnTo>
                    <a:pt x="0" y="0"/>
                  </a:lnTo>
                  <a:lnTo>
                    <a:pt x="0" y="792480"/>
                  </a:lnTo>
                  <a:lnTo>
                    <a:pt x="338328" y="792480"/>
                  </a:lnTo>
                  <a:lnTo>
                    <a:pt x="338328" y="0"/>
                  </a:lnTo>
                  <a:close/>
                </a:path>
              </a:pathLst>
            </a:custGeom>
            <a:solidFill>
              <a:srgbClr val="9DC3E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" name="object 14">
              <a:extLst>
                <a:ext uri="{FF2B5EF4-FFF2-40B4-BE49-F238E27FC236}">
                  <a16:creationId xmlns:a16="http://schemas.microsoft.com/office/drawing/2014/main" id="{E0A45EFC-A828-4ED0-A4C4-7E642D1348EB}"/>
                </a:ext>
              </a:extLst>
            </p:cNvPr>
            <p:cNvSpPr/>
            <p:nvPr/>
          </p:nvSpPr>
          <p:spPr>
            <a:xfrm>
              <a:off x="1856231" y="4616196"/>
              <a:ext cx="338455" cy="47625"/>
            </a:xfrm>
            <a:custGeom>
              <a:avLst/>
              <a:gdLst/>
              <a:ahLst/>
              <a:cxnLst/>
              <a:rect l="l" t="t" r="r" b="b"/>
              <a:pathLst>
                <a:path w="338455" h="47625">
                  <a:moveTo>
                    <a:pt x="338328" y="0"/>
                  </a:moveTo>
                  <a:lnTo>
                    <a:pt x="0" y="0"/>
                  </a:lnTo>
                  <a:lnTo>
                    <a:pt x="0" y="47243"/>
                  </a:lnTo>
                  <a:lnTo>
                    <a:pt x="338328" y="47243"/>
                  </a:lnTo>
                  <a:lnTo>
                    <a:pt x="338328" y="0"/>
                  </a:lnTo>
                  <a:close/>
                </a:path>
              </a:pathLst>
            </a:custGeom>
            <a:solidFill>
              <a:srgbClr val="4472C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" name="object 15">
              <a:extLst>
                <a:ext uri="{FF2B5EF4-FFF2-40B4-BE49-F238E27FC236}">
                  <a16:creationId xmlns:a16="http://schemas.microsoft.com/office/drawing/2014/main" id="{4CCAF97B-1046-488F-B1CE-7A1AFA325099}"/>
                </a:ext>
              </a:extLst>
            </p:cNvPr>
            <p:cNvSpPr/>
            <p:nvPr/>
          </p:nvSpPr>
          <p:spPr>
            <a:xfrm>
              <a:off x="2363723" y="5263896"/>
              <a:ext cx="338455" cy="192405"/>
            </a:xfrm>
            <a:custGeom>
              <a:avLst/>
              <a:gdLst/>
              <a:ahLst/>
              <a:cxnLst/>
              <a:rect l="l" t="t" r="r" b="b"/>
              <a:pathLst>
                <a:path w="338455" h="192404">
                  <a:moveTo>
                    <a:pt x="338327" y="0"/>
                  </a:moveTo>
                  <a:lnTo>
                    <a:pt x="0" y="0"/>
                  </a:lnTo>
                  <a:lnTo>
                    <a:pt x="0" y="192023"/>
                  </a:lnTo>
                  <a:lnTo>
                    <a:pt x="338327" y="192023"/>
                  </a:lnTo>
                  <a:lnTo>
                    <a:pt x="338327" y="0"/>
                  </a:lnTo>
                  <a:close/>
                </a:path>
              </a:pathLst>
            </a:custGeom>
            <a:solidFill>
              <a:srgbClr val="9DC3E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" name="object 16">
              <a:extLst>
                <a:ext uri="{FF2B5EF4-FFF2-40B4-BE49-F238E27FC236}">
                  <a16:creationId xmlns:a16="http://schemas.microsoft.com/office/drawing/2014/main" id="{80AB4AA3-B11D-4EB6-882D-2EA9D0891D69}"/>
                </a:ext>
              </a:extLst>
            </p:cNvPr>
            <p:cNvSpPr/>
            <p:nvPr/>
          </p:nvSpPr>
          <p:spPr>
            <a:xfrm>
              <a:off x="2363723" y="5251704"/>
              <a:ext cx="338455" cy="12700"/>
            </a:xfrm>
            <a:custGeom>
              <a:avLst/>
              <a:gdLst/>
              <a:ahLst/>
              <a:cxnLst/>
              <a:rect l="l" t="t" r="r" b="b"/>
              <a:pathLst>
                <a:path w="338455" h="12700">
                  <a:moveTo>
                    <a:pt x="338327" y="0"/>
                  </a:moveTo>
                  <a:lnTo>
                    <a:pt x="0" y="0"/>
                  </a:lnTo>
                  <a:lnTo>
                    <a:pt x="0" y="12192"/>
                  </a:lnTo>
                  <a:lnTo>
                    <a:pt x="338327" y="12192"/>
                  </a:lnTo>
                  <a:lnTo>
                    <a:pt x="338327" y="0"/>
                  </a:lnTo>
                  <a:close/>
                </a:path>
              </a:pathLst>
            </a:custGeom>
            <a:solidFill>
              <a:srgbClr val="4472C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" name="object 17">
              <a:extLst>
                <a:ext uri="{FF2B5EF4-FFF2-40B4-BE49-F238E27FC236}">
                  <a16:creationId xmlns:a16="http://schemas.microsoft.com/office/drawing/2014/main" id="{52CAF697-FB57-42A6-898A-0ED5DBE616C0}"/>
                </a:ext>
              </a:extLst>
            </p:cNvPr>
            <p:cNvSpPr/>
            <p:nvPr/>
          </p:nvSpPr>
          <p:spPr>
            <a:xfrm>
              <a:off x="2871215" y="4995672"/>
              <a:ext cx="338455" cy="460375"/>
            </a:xfrm>
            <a:custGeom>
              <a:avLst/>
              <a:gdLst/>
              <a:ahLst/>
              <a:cxnLst/>
              <a:rect l="l" t="t" r="r" b="b"/>
              <a:pathLst>
                <a:path w="338455" h="460375">
                  <a:moveTo>
                    <a:pt x="338328" y="0"/>
                  </a:moveTo>
                  <a:lnTo>
                    <a:pt x="0" y="0"/>
                  </a:lnTo>
                  <a:lnTo>
                    <a:pt x="0" y="460248"/>
                  </a:lnTo>
                  <a:lnTo>
                    <a:pt x="338328" y="460248"/>
                  </a:lnTo>
                  <a:lnTo>
                    <a:pt x="338328" y="0"/>
                  </a:lnTo>
                  <a:close/>
                </a:path>
              </a:pathLst>
            </a:custGeom>
            <a:solidFill>
              <a:srgbClr val="9DC3E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" name="object 18">
              <a:extLst>
                <a:ext uri="{FF2B5EF4-FFF2-40B4-BE49-F238E27FC236}">
                  <a16:creationId xmlns:a16="http://schemas.microsoft.com/office/drawing/2014/main" id="{4FF1C1AF-25B8-4990-B34B-EF3C133AB86A}"/>
                </a:ext>
              </a:extLst>
            </p:cNvPr>
            <p:cNvSpPr/>
            <p:nvPr/>
          </p:nvSpPr>
          <p:spPr>
            <a:xfrm>
              <a:off x="2871215" y="4968240"/>
              <a:ext cx="338455" cy="27940"/>
            </a:xfrm>
            <a:custGeom>
              <a:avLst/>
              <a:gdLst/>
              <a:ahLst/>
              <a:cxnLst/>
              <a:rect l="l" t="t" r="r" b="b"/>
              <a:pathLst>
                <a:path w="338455" h="27939">
                  <a:moveTo>
                    <a:pt x="338328" y="0"/>
                  </a:moveTo>
                  <a:lnTo>
                    <a:pt x="0" y="0"/>
                  </a:lnTo>
                  <a:lnTo>
                    <a:pt x="0" y="27431"/>
                  </a:lnTo>
                  <a:lnTo>
                    <a:pt x="338328" y="27431"/>
                  </a:lnTo>
                  <a:lnTo>
                    <a:pt x="338328" y="0"/>
                  </a:lnTo>
                  <a:close/>
                </a:path>
              </a:pathLst>
            </a:custGeom>
            <a:solidFill>
              <a:srgbClr val="4472C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" name="object 19">
              <a:extLst>
                <a:ext uri="{FF2B5EF4-FFF2-40B4-BE49-F238E27FC236}">
                  <a16:creationId xmlns:a16="http://schemas.microsoft.com/office/drawing/2014/main" id="{7E35643A-B11E-4E05-8C31-D89EE2D30C58}"/>
                </a:ext>
              </a:extLst>
            </p:cNvPr>
            <p:cNvSpPr/>
            <p:nvPr/>
          </p:nvSpPr>
          <p:spPr>
            <a:xfrm>
              <a:off x="3378708" y="4850892"/>
              <a:ext cx="338455" cy="605155"/>
            </a:xfrm>
            <a:custGeom>
              <a:avLst/>
              <a:gdLst/>
              <a:ahLst/>
              <a:cxnLst/>
              <a:rect l="l" t="t" r="r" b="b"/>
              <a:pathLst>
                <a:path w="338454" h="605154">
                  <a:moveTo>
                    <a:pt x="338327" y="0"/>
                  </a:moveTo>
                  <a:lnTo>
                    <a:pt x="0" y="0"/>
                  </a:lnTo>
                  <a:lnTo>
                    <a:pt x="0" y="605027"/>
                  </a:lnTo>
                  <a:lnTo>
                    <a:pt x="338327" y="605027"/>
                  </a:lnTo>
                  <a:lnTo>
                    <a:pt x="338327" y="0"/>
                  </a:lnTo>
                  <a:close/>
                </a:path>
              </a:pathLst>
            </a:custGeom>
            <a:solidFill>
              <a:srgbClr val="9DC3E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" name="object 20">
              <a:extLst>
                <a:ext uri="{FF2B5EF4-FFF2-40B4-BE49-F238E27FC236}">
                  <a16:creationId xmlns:a16="http://schemas.microsoft.com/office/drawing/2014/main" id="{D0BA560C-B781-497D-8BC0-26EDA9EFE3BB}"/>
                </a:ext>
              </a:extLst>
            </p:cNvPr>
            <p:cNvSpPr/>
            <p:nvPr/>
          </p:nvSpPr>
          <p:spPr>
            <a:xfrm>
              <a:off x="3378708" y="4815840"/>
              <a:ext cx="338455" cy="35560"/>
            </a:xfrm>
            <a:custGeom>
              <a:avLst/>
              <a:gdLst/>
              <a:ahLst/>
              <a:cxnLst/>
              <a:rect l="l" t="t" r="r" b="b"/>
              <a:pathLst>
                <a:path w="338454" h="35560">
                  <a:moveTo>
                    <a:pt x="338327" y="0"/>
                  </a:moveTo>
                  <a:lnTo>
                    <a:pt x="0" y="0"/>
                  </a:lnTo>
                  <a:lnTo>
                    <a:pt x="0" y="35051"/>
                  </a:lnTo>
                  <a:lnTo>
                    <a:pt x="338327" y="35051"/>
                  </a:lnTo>
                  <a:lnTo>
                    <a:pt x="338327" y="0"/>
                  </a:lnTo>
                  <a:close/>
                </a:path>
              </a:pathLst>
            </a:custGeom>
            <a:solidFill>
              <a:srgbClr val="4472C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" name="object 21">
              <a:extLst>
                <a:ext uri="{FF2B5EF4-FFF2-40B4-BE49-F238E27FC236}">
                  <a16:creationId xmlns:a16="http://schemas.microsoft.com/office/drawing/2014/main" id="{86FCE739-496F-4FDE-8D84-BD9904485D7A}"/>
                </a:ext>
              </a:extLst>
            </p:cNvPr>
            <p:cNvSpPr/>
            <p:nvPr/>
          </p:nvSpPr>
          <p:spPr>
            <a:xfrm>
              <a:off x="3886199" y="4599432"/>
              <a:ext cx="338455" cy="856615"/>
            </a:xfrm>
            <a:custGeom>
              <a:avLst/>
              <a:gdLst/>
              <a:ahLst/>
              <a:cxnLst/>
              <a:rect l="l" t="t" r="r" b="b"/>
              <a:pathLst>
                <a:path w="338454" h="856614">
                  <a:moveTo>
                    <a:pt x="338327" y="0"/>
                  </a:moveTo>
                  <a:lnTo>
                    <a:pt x="0" y="0"/>
                  </a:lnTo>
                  <a:lnTo>
                    <a:pt x="0" y="856488"/>
                  </a:lnTo>
                  <a:lnTo>
                    <a:pt x="338327" y="856488"/>
                  </a:lnTo>
                  <a:lnTo>
                    <a:pt x="338327" y="0"/>
                  </a:lnTo>
                  <a:close/>
                </a:path>
              </a:pathLst>
            </a:custGeom>
            <a:solidFill>
              <a:srgbClr val="9DC3E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" name="object 22">
              <a:extLst>
                <a:ext uri="{FF2B5EF4-FFF2-40B4-BE49-F238E27FC236}">
                  <a16:creationId xmlns:a16="http://schemas.microsoft.com/office/drawing/2014/main" id="{CA99984B-2218-4A7E-B17F-9207B76019FF}"/>
                </a:ext>
              </a:extLst>
            </p:cNvPr>
            <p:cNvSpPr/>
            <p:nvPr/>
          </p:nvSpPr>
          <p:spPr>
            <a:xfrm>
              <a:off x="3886199" y="4562856"/>
              <a:ext cx="338455" cy="36830"/>
            </a:xfrm>
            <a:custGeom>
              <a:avLst/>
              <a:gdLst/>
              <a:ahLst/>
              <a:cxnLst/>
              <a:rect l="l" t="t" r="r" b="b"/>
              <a:pathLst>
                <a:path w="338454" h="36829">
                  <a:moveTo>
                    <a:pt x="338327" y="0"/>
                  </a:moveTo>
                  <a:lnTo>
                    <a:pt x="0" y="0"/>
                  </a:lnTo>
                  <a:lnTo>
                    <a:pt x="0" y="36576"/>
                  </a:lnTo>
                  <a:lnTo>
                    <a:pt x="338327" y="36576"/>
                  </a:lnTo>
                  <a:lnTo>
                    <a:pt x="338327" y="0"/>
                  </a:lnTo>
                  <a:close/>
                </a:path>
              </a:pathLst>
            </a:custGeom>
            <a:solidFill>
              <a:srgbClr val="4472C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" name="object 23">
              <a:extLst>
                <a:ext uri="{FF2B5EF4-FFF2-40B4-BE49-F238E27FC236}">
                  <a16:creationId xmlns:a16="http://schemas.microsoft.com/office/drawing/2014/main" id="{BD0686FF-C02B-405C-84D1-D9FA18A64BFC}"/>
                </a:ext>
              </a:extLst>
            </p:cNvPr>
            <p:cNvSpPr/>
            <p:nvPr/>
          </p:nvSpPr>
          <p:spPr>
            <a:xfrm>
              <a:off x="4393692" y="4707636"/>
              <a:ext cx="338455" cy="748665"/>
            </a:xfrm>
            <a:custGeom>
              <a:avLst/>
              <a:gdLst/>
              <a:ahLst/>
              <a:cxnLst/>
              <a:rect l="l" t="t" r="r" b="b"/>
              <a:pathLst>
                <a:path w="338454" h="748664">
                  <a:moveTo>
                    <a:pt x="338327" y="0"/>
                  </a:moveTo>
                  <a:lnTo>
                    <a:pt x="0" y="0"/>
                  </a:lnTo>
                  <a:lnTo>
                    <a:pt x="0" y="748284"/>
                  </a:lnTo>
                  <a:lnTo>
                    <a:pt x="338327" y="748284"/>
                  </a:lnTo>
                  <a:lnTo>
                    <a:pt x="338327" y="0"/>
                  </a:lnTo>
                  <a:close/>
                </a:path>
              </a:pathLst>
            </a:custGeom>
            <a:solidFill>
              <a:srgbClr val="9DC3E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" name="object 24">
              <a:extLst>
                <a:ext uri="{FF2B5EF4-FFF2-40B4-BE49-F238E27FC236}">
                  <a16:creationId xmlns:a16="http://schemas.microsoft.com/office/drawing/2014/main" id="{70D362D4-0923-4C7D-8C64-A661A6C5B729}"/>
                </a:ext>
              </a:extLst>
            </p:cNvPr>
            <p:cNvSpPr/>
            <p:nvPr/>
          </p:nvSpPr>
          <p:spPr>
            <a:xfrm>
              <a:off x="4393692" y="4663440"/>
              <a:ext cx="338455" cy="44450"/>
            </a:xfrm>
            <a:custGeom>
              <a:avLst/>
              <a:gdLst/>
              <a:ahLst/>
              <a:cxnLst/>
              <a:rect l="l" t="t" r="r" b="b"/>
              <a:pathLst>
                <a:path w="338454" h="44450">
                  <a:moveTo>
                    <a:pt x="338327" y="0"/>
                  </a:moveTo>
                  <a:lnTo>
                    <a:pt x="0" y="0"/>
                  </a:lnTo>
                  <a:lnTo>
                    <a:pt x="0" y="44195"/>
                  </a:lnTo>
                  <a:lnTo>
                    <a:pt x="338327" y="44195"/>
                  </a:lnTo>
                  <a:lnTo>
                    <a:pt x="338327" y="0"/>
                  </a:lnTo>
                  <a:close/>
                </a:path>
              </a:pathLst>
            </a:custGeom>
            <a:solidFill>
              <a:srgbClr val="4472C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" name="object 25">
              <a:extLst>
                <a:ext uri="{FF2B5EF4-FFF2-40B4-BE49-F238E27FC236}">
                  <a16:creationId xmlns:a16="http://schemas.microsoft.com/office/drawing/2014/main" id="{8C5B3F6A-640B-433D-9A9E-D936C886DCEB}"/>
                </a:ext>
              </a:extLst>
            </p:cNvPr>
            <p:cNvSpPr/>
            <p:nvPr/>
          </p:nvSpPr>
          <p:spPr>
            <a:xfrm>
              <a:off x="4901183" y="4946904"/>
              <a:ext cx="338455" cy="509270"/>
            </a:xfrm>
            <a:custGeom>
              <a:avLst/>
              <a:gdLst/>
              <a:ahLst/>
              <a:cxnLst/>
              <a:rect l="l" t="t" r="r" b="b"/>
              <a:pathLst>
                <a:path w="338454" h="509270">
                  <a:moveTo>
                    <a:pt x="338327" y="0"/>
                  </a:moveTo>
                  <a:lnTo>
                    <a:pt x="0" y="0"/>
                  </a:lnTo>
                  <a:lnTo>
                    <a:pt x="0" y="509016"/>
                  </a:lnTo>
                  <a:lnTo>
                    <a:pt x="338327" y="509016"/>
                  </a:lnTo>
                  <a:lnTo>
                    <a:pt x="338327" y="0"/>
                  </a:lnTo>
                  <a:close/>
                </a:path>
              </a:pathLst>
            </a:custGeom>
            <a:solidFill>
              <a:srgbClr val="9DC3E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" name="object 26">
              <a:extLst>
                <a:ext uri="{FF2B5EF4-FFF2-40B4-BE49-F238E27FC236}">
                  <a16:creationId xmlns:a16="http://schemas.microsoft.com/office/drawing/2014/main" id="{C14D9BB2-A3DD-43A7-BDFD-792E636E917F}"/>
                </a:ext>
              </a:extLst>
            </p:cNvPr>
            <p:cNvSpPr/>
            <p:nvPr/>
          </p:nvSpPr>
          <p:spPr>
            <a:xfrm>
              <a:off x="4901183" y="4939284"/>
              <a:ext cx="338455" cy="7620"/>
            </a:xfrm>
            <a:custGeom>
              <a:avLst/>
              <a:gdLst/>
              <a:ahLst/>
              <a:cxnLst/>
              <a:rect l="l" t="t" r="r" b="b"/>
              <a:pathLst>
                <a:path w="338454" h="7620">
                  <a:moveTo>
                    <a:pt x="338327" y="0"/>
                  </a:moveTo>
                  <a:lnTo>
                    <a:pt x="0" y="0"/>
                  </a:lnTo>
                  <a:lnTo>
                    <a:pt x="0" y="7620"/>
                  </a:lnTo>
                  <a:lnTo>
                    <a:pt x="338327" y="7620"/>
                  </a:lnTo>
                  <a:lnTo>
                    <a:pt x="338327" y="0"/>
                  </a:lnTo>
                  <a:close/>
                </a:path>
              </a:pathLst>
            </a:custGeom>
            <a:solidFill>
              <a:srgbClr val="4472C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" name="object 27">
              <a:extLst>
                <a:ext uri="{FF2B5EF4-FFF2-40B4-BE49-F238E27FC236}">
                  <a16:creationId xmlns:a16="http://schemas.microsoft.com/office/drawing/2014/main" id="{FDD04FDD-9860-4F95-BA6D-5F290F5AC176}"/>
                </a:ext>
              </a:extLst>
            </p:cNvPr>
            <p:cNvSpPr/>
            <p:nvPr/>
          </p:nvSpPr>
          <p:spPr>
            <a:xfrm>
              <a:off x="5408675" y="4582668"/>
              <a:ext cx="338455" cy="873760"/>
            </a:xfrm>
            <a:custGeom>
              <a:avLst/>
              <a:gdLst/>
              <a:ahLst/>
              <a:cxnLst/>
              <a:rect l="l" t="t" r="r" b="b"/>
              <a:pathLst>
                <a:path w="338454" h="873760">
                  <a:moveTo>
                    <a:pt x="338327" y="0"/>
                  </a:moveTo>
                  <a:lnTo>
                    <a:pt x="0" y="0"/>
                  </a:lnTo>
                  <a:lnTo>
                    <a:pt x="0" y="873251"/>
                  </a:lnTo>
                  <a:lnTo>
                    <a:pt x="338327" y="873251"/>
                  </a:lnTo>
                  <a:lnTo>
                    <a:pt x="338327" y="0"/>
                  </a:lnTo>
                  <a:close/>
                </a:path>
              </a:pathLst>
            </a:custGeom>
            <a:solidFill>
              <a:srgbClr val="9DC3E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" name="object 28">
              <a:extLst>
                <a:ext uri="{FF2B5EF4-FFF2-40B4-BE49-F238E27FC236}">
                  <a16:creationId xmlns:a16="http://schemas.microsoft.com/office/drawing/2014/main" id="{575A77DD-7631-4F63-A083-12FC616005DC}"/>
                </a:ext>
              </a:extLst>
            </p:cNvPr>
            <p:cNvSpPr/>
            <p:nvPr/>
          </p:nvSpPr>
          <p:spPr>
            <a:xfrm>
              <a:off x="5408675" y="4479036"/>
              <a:ext cx="338455" cy="104139"/>
            </a:xfrm>
            <a:custGeom>
              <a:avLst/>
              <a:gdLst/>
              <a:ahLst/>
              <a:cxnLst/>
              <a:rect l="l" t="t" r="r" b="b"/>
              <a:pathLst>
                <a:path w="338454" h="104139">
                  <a:moveTo>
                    <a:pt x="338327" y="0"/>
                  </a:moveTo>
                  <a:lnTo>
                    <a:pt x="0" y="0"/>
                  </a:lnTo>
                  <a:lnTo>
                    <a:pt x="0" y="103631"/>
                  </a:lnTo>
                  <a:lnTo>
                    <a:pt x="338327" y="103631"/>
                  </a:lnTo>
                  <a:lnTo>
                    <a:pt x="338327" y="0"/>
                  </a:lnTo>
                  <a:close/>
                </a:path>
              </a:pathLst>
            </a:custGeom>
            <a:solidFill>
              <a:srgbClr val="4472C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" name="object 29">
              <a:extLst>
                <a:ext uri="{FF2B5EF4-FFF2-40B4-BE49-F238E27FC236}">
                  <a16:creationId xmlns:a16="http://schemas.microsoft.com/office/drawing/2014/main" id="{647BCF60-B791-4323-97E7-3108510DDB10}"/>
                </a:ext>
              </a:extLst>
            </p:cNvPr>
            <p:cNvSpPr/>
            <p:nvPr/>
          </p:nvSpPr>
          <p:spPr>
            <a:xfrm>
              <a:off x="755904" y="5455920"/>
              <a:ext cx="5074920" cy="0"/>
            </a:xfrm>
            <a:custGeom>
              <a:avLst/>
              <a:gdLst/>
              <a:ahLst/>
              <a:cxnLst/>
              <a:rect l="l" t="t" r="r" b="b"/>
              <a:pathLst>
                <a:path w="5074920">
                  <a:moveTo>
                    <a:pt x="0" y="0"/>
                  </a:moveTo>
                  <a:lnTo>
                    <a:pt x="5074920" y="0"/>
                  </a:lnTo>
                </a:path>
              </a:pathLst>
            </a:custGeom>
            <a:ln w="9144">
              <a:solidFill>
                <a:srgbClr val="DADAD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6" name="object 30">
            <a:extLst>
              <a:ext uri="{FF2B5EF4-FFF2-40B4-BE49-F238E27FC236}">
                <a16:creationId xmlns:a16="http://schemas.microsoft.com/office/drawing/2014/main" id="{F1051D55-E11F-43D1-94D7-164EBC2F1524}"/>
              </a:ext>
            </a:extLst>
          </p:cNvPr>
          <p:cNvSpPr txBox="1"/>
          <p:nvPr/>
        </p:nvSpPr>
        <p:spPr>
          <a:xfrm>
            <a:off x="2167625" y="5044182"/>
            <a:ext cx="217804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b="1" spc="-5" dirty="0">
                <a:latin typeface="Arial"/>
                <a:cs typeface="Arial"/>
              </a:rPr>
              <a:t>953</a:t>
            </a:r>
            <a:endParaRPr sz="900">
              <a:latin typeface="Arial"/>
              <a:cs typeface="Arial"/>
            </a:endParaRPr>
          </a:p>
        </p:txBody>
      </p:sp>
      <p:sp>
        <p:nvSpPr>
          <p:cNvPr id="87" name="object 31">
            <a:extLst>
              <a:ext uri="{FF2B5EF4-FFF2-40B4-BE49-F238E27FC236}">
                <a16:creationId xmlns:a16="http://schemas.microsoft.com/office/drawing/2014/main" id="{CCBAA671-2F5D-43A2-B99F-0EC01366B39D}"/>
              </a:ext>
            </a:extLst>
          </p:cNvPr>
          <p:cNvSpPr txBox="1"/>
          <p:nvPr/>
        </p:nvSpPr>
        <p:spPr>
          <a:xfrm>
            <a:off x="2626426" y="4735914"/>
            <a:ext cx="313690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b="1" spc="-5" dirty="0">
                <a:latin typeface="Arial"/>
                <a:cs typeface="Arial"/>
              </a:rPr>
              <a:t>1.781</a:t>
            </a:r>
            <a:endParaRPr sz="900">
              <a:latin typeface="Arial"/>
              <a:cs typeface="Arial"/>
            </a:endParaRPr>
          </a:p>
        </p:txBody>
      </p:sp>
      <p:sp>
        <p:nvSpPr>
          <p:cNvPr id="88" name="object 32">
            <a:extLst>
              <a:ext uri="{FF2B5EF4-FFF2-40B4-BE49-F238E27FC236}">
                <a16:creationId xmlns:a16="http://schemas.microsoft.com/office/drawing/2014/main" id="{8D40D911-213C-42C6-AC17-DD0EF00683BB}"/>
              </a:ext>
            </a:extLst>
          </p:cNvPr>
          <p:cNvSpPr txBox="1"/>
          <p:nvPr/>
        </p:nvSpPr>
        <p:spPr>
          <a:xfrm>
            <a:off x="3134032" y="5002462"/>
            <a:ext cx="313690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b="1" spc="-5" dirty="0">
                <a:latin typeface="Arial"/>
                <a:cs typeface="Arial"/>
              </a:rPr>
              <a:t>1.065</a:t>
            </a:r>
            <a:endParaRPr sz="900">
              <a:latin typeface="Arial"/>
              <a:cs typeface="Arial"/>
            </a:endParaRPr>
          </a:p>
        </p:txBody>
      </p:sp>
      <p:sp>
        <p:nvSpPr>
          <p:cNvPr id="89" name="object 33">
            <a:extLst>
              <a:ext uri="{FF2B5EF4-FFF2-40B4-BE49-F238E27FC236}">
                <a16:creationId xmlns:a16="http://schemas.microsoft.com/office/drawing/2014/main" id="{4C98E161-AA2A-45B5-A78A-0D30610EC287}"/>
              </a:ext>
            </a:extLst>
          </p:cNvPr>
          <p:cNvSpPr txBox="1"/>
          <p:nvPr/>
        </p:nvSpPr>
        <p:spPr>
          <a:xfrm>
            <a:off x="3690330" y="5302842"/>
            <a:ext cx="217804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b="1" spc="-5" dirty="0">
                <a:latin typeface="Arial"/>
                <a:cs typeface="Arial"/>
              </a:rPr>
              <a:t>258</a:t>
            </a:r>
            <a:endParaRPr sz="900">
              <a:latin typeface="Arial"/>
              <a:cs typeface="Arial"/>
            </a:endParaRPr>
          </a:p>
        </p:txBody>
      </p:sp>
      <p:sp>
        <p:nvSpPr>
          <p:cNvPr id="90" name="object 34">
            <a:extLst>
              <a:ext uri="{FF2B5EF4-FFF2-40B4-BE49-F238E27FC236}">
                <a16:creationId xmlns:a16="http://schemas.microsoft.com/office/drawing/2014/main" id="{FBB43495-0F38-453A-82EE-1A248B8A1E39}"/>
              </a:ext>
            </a:extLst>
          </p:cNvPr>
          <p:cNvSpPr txBox="1"/>
          <p:nvPr/>
        </p:nvSpPr>
        <p:spPr>
          <a:xfrm>
            <a:off x="4197936" y="5168426"/>
            <a:ext cx="217804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b="1" spc="-5" dirty="0">
                <a:latin typeface="Arial"/>
                <a:cs typeface="Arial"/>
              </a:rPr>
              <a:t>619</a:t>
            </a:r>
            <a:endParaRPr sz="900">
              <a:latin typeface="Arial"/>
              <a:cs typeface="Arial"/>
            </a:endParaRPr>
          </a:p>
        </p:txBody>
      </p:sp>
      <p:sp>
        <p:nvSpPr>
          <p:cNvPr id="91" name="object 35">
            <a:extLst>
              <a:ext uri="{FF2B5EF4-FFF2-40B4-BE49-F238E27FC236}">
                <a16:creationId xmlns:a16="http://schemas.microsoft.com/office/drawing/2014/main" id="{226184CB-F1F2-41C3-B1FD-53C71CB856D3}"/>
              </a:ext>
            </a:extLst>
          </p:cNvPr>
          <p:cNvSpPr txBox="1"/>
          <p:nvPr/>
        </p:nvSpPr>
        <p:spPr>
          <a:xfrm>
            <a:off x="4705543" y="5096188"/>
            <a:ext cx="217804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b="1" spc="-5" dirty="0">
                <a:latin typeface="Arial"/>
                <a:cs typeface="Arial"/>
              </a:rPr>
              <a:t>813</a:t>
            </a:r>
            <a:endParaRPr sz="900">
              <a:latin typeface="Arial"/>
              <a:cs typeface="Arial"/>
            </a:endParaRPr>
          </a:p>
        </p:txBody>
      </p:sp>
      <p:sp>
        <p:nvSpPr>
          <p:cNvPr id="92" name="object 36">
            <a:extLst>
              <a:ext uri="{FF2B5EF4-FFF2-40B4-BE49-F238E27FC236}">
                <a16:creationId xmlns:a16="http://schemas.microsoft.com/office/drawing/2014/main" id="{4BD29D4E-30B1-4E2B-BC4F-FB66BA0D3618}"/>
              </a:ext>
            </a:extLst>
          </p:cNvPr>
          <p:cNvSpPr txBox="1"/>
          <p:nvPr/>
        </p:nvSpPr>
        <p:spPr>
          <a:xfrm>
            <a:off x="5164343" y="4970687"/>
            <a:ext cx="313690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b="1" spc="-5" dirty="0">
                <a:latin typeface="Arial"/>
                <a:cs typeface="Arial"/>
              </a:rPr>
              <a:t>1.150</a:t>
            </a:r>
            <a:endParaRPr sz="900">
              <a:latin typeface="Arial"/>
              <a:cs typeface="Arial"/>
            </a:endParaRPr>
          </a:p>
        </p:txBody>
      </p:sp>
      <p:sp>
        <p:nvSpPr>
          <p:cNvPr id="93" name="object 37">
            <a:extLst>
              <a:ext uri="{FF2B5EF4-FFF2-40B4-BE49-F238E27FC236}">
                <a16:creationId xmlns:a16="http://schemas.microsoft.com/office/drawing/2014/main" id="{526C3290-93B4-4F6A-93AF-5F3A09825C95}"/>
              </a:ext>
            </a:extLst>
          </p:cNvPr>
          <p:cNvSpPr txBox="1"/>
          <p:nvPr/>
        </p:nvSpPr>
        <p:spPr>
          <a:xfrm>
            <a:off x="5671949" y="5024294"/>
            <a:ext cx="313690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b="1" spc="-5" dirty="0">
                <a:latin typeface="Arial"/>
                <a:cs typeface="Arial"/>
              </a:rPr>
              <a:t>1.006</a:t>
            </a:r>
            <a:endParaRPr sz="900">
              <a:latin typeface="Arial"/>
              <a:cs typeface="Arial"/>
            </a:endParaRPr>
          </a:p>
        </p:txBody>
      </p:sp>
      <p:sp>
        <p:nvSpPr>
          <p:cNvPr id="94" name="object 38">
            <a:extLst>
              <a:ext uri="{FF2B5EF4-FFF2-40B4-BE49-F238E27FC236}">
                <a16:creationId xmlns:a16="http://schemas.microsoft.com/office/drawing/2014/main" id="{48BFFEF2-B4CE-4648-B421-88353F6CC38F}"/>
              </a:ext>
            </a:extLst>
          </p:cNvPr>
          <p:cNvSpPr txBox="1"/>
          <p:nvPr/>
        </p:nvSpPr>
        <p:spPr>
          <a:xfrm>
            <a:off x="6228247" y="5144194"/>
            <a:ext cx="217804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b="1" spc="-5" dirty="0">
                <a:latin typeface="Arial"/>
                <a:cs typeface="Arial"/>
              </a:rPr>
              <a:t>684</a:t>
            </a:r>
            <a:endParaRPr sz="900">
              <a:latin typeface="Arial"/>
              <a:cs typeface="Arial"/>
            </a:endParaRPr>
          </a:p>
        </p:txBody>
      </p:sp>
      <p:sp>
        <p:nvSpPr>
          <p:cNvPr id="95" name="object 39">
            <a:extLst>
              <a:ext uri="{FF2B5EF4-FFF2-40B4-BE49-F238E27FC236}">
                <a16:creationId xmlns:a16="http://schemas.microsoft.com/office/drawing/2014/main" id="{93D5BFC0-7BDE-4F74-B87A-55C4B9344C24}"/>
              </a:ext>
            </a:extLst>
          </p:cNvPr>
          <p:cNvSpPr txBox="1"/>
          <p:nvPr/>
        </p:nvSpPr>
        <p:spPr>
          <a:xfrm>
            <a:off x="6687048" y="4962571"/>
            <a:ext cx="313690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b="1" spc="-5" dirty="0">
                <a:latin typeface="Arial"/>
                <a:cs typeface="Arial"/>
              </a:rPr>
              <a:t>1.172</a:t>
            </a:r>
            <a:endParaRPr sz="900">
              <a:latin typeface="Arial"/>
              <a:cs typeface="Arial"/>
            </a:endParaRPr>
          </a:p>
        </p:txBody>
      </p:sp>
      <p:sp>
        <p:nvSpPr>
          <p:cNvPr id="96" name="object 40">
            <a:extLst>
              <a:ext uri="{FF2B5EF4-FFF2-40B4-BE49-F238E27FC236}">
                <a16:creationId xmlns:a16="http://schemas.microsoft.com/office/drawing/2014/main" id="{788BA7AD-7974-4A66-8ED9-7517C74E7EEA}"/>
              </a:ext>
            </a:extLst>
          </p:cNvPr>
          <p:cNvSpPr txBox="1"/>
          <p:nvPr/>
        </p:nvSpPr>
        <p:spPr>
          <a:xfrm>
            <a:off x="2199858" y="4566522"/>
            <a:ext cx="153670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b="1" spc="-5" dirty="0">
                <a:latin typeface="Arial"/>
                <a:cs typeface="Arial"/>
              </a:rPr>
              <a:t>28</a:t>
            </a:r>
            <a:endParaRPr sz="900">
              <a:latin typeface="Arial"/>
              <a:cs typeface="Arial"/>
            </a:endParaRPr>
          </a:p>
        </p:txBody>
      </p:sp>
      <p:sp>
        <p:nvSpPr>
          <p:cNvPr id="97" name="object 41">
            <a:extLst>
              <a:ext uri="{FF2B5EF4-FFF2-40B4-BE49-F238E27FC236}">
                <a16:creationId xmlns:a16="http://schemas.microsoft.com/office/drawing/2014/main" id="{6C801789-767E-4914-8604-55702475B1CD}"/>
              </a:ext>
            </a:extLst>
          </p:cNvPr>
          <p:cNvSpPr txBox="1"/>
          <p:nvPr/>
        </p:nvSpPr>
        <p:spPr>
          <a:xfrm>
            <a:off x="2675460" y="3918098"/>
            <a:ext cx="217804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b="1" spc="-5" dirty="0">
                <a:latin typeface="Arial"/>
                <a:cs typeface="Arial"/>
              </a:rPr>
              <a:t>102</a:t>
            </a:r>
            <a:endParaRPr sz="900">
              <a:latin typeface="Arial"/>
              <a:cs typeface="Arial"/>
            </a:endParaRPr>
          </a:p>
        </p:txBody>
      </p:sp>
      <p:sp>
        <p:nvSpPr>
          <p:cNvPr id="98" name="object 42">
            <a:extLst>
              <a:ext uri="{FF2B5EF4-FFF2-40B4-BE49-F238E27FC236}">
                <a16:creationId xmlns:a16="http://schemas.microsoft.com/office/drawing/2014/main" id="{8BC37188-CCB0-41A7-A63B-563382E35659}"/>
              </a:ext>
            </a:extLst>
          </p:cNvPr>
          <p:cNvSpPr txBox="1"/>
          <p:nvPr/>
        </p:nvSpPr>
        <p:spPr>
          <a:xfrm>
            <a:off x="3214956" y="4483083"/>
            <a:ext cx="153670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b="1" spc="-5" dirty="0">
                <a:latin typeface="Arial"/>
                <a:cs typeface="Arial"/>
              </a:rPr>
              <a:t>63</a:t>
            </a:r>
            <a:endParaRPr sz="900">
              <a:latin typeface="Arial"/>
              <a:cs typeface="Arial"/>
            </a:endParaRPr>
          </a:p>
        </p:txBody>
      </p:sp>
      <p:sp>
        <p:nvSpPr>
          <p:cNvPr id="99" name="object 43">
            <a:extLst>
              <a:ext uri="{FF2B5EF4-FFF2-40B4-BE49-F238E27FC236}">
                <a16:creationId xmlns:a16="http://schemas.microsoft.com/office/drawing/2014/main" id="{922007B1-7E4E-4425-9372-D7A9371EC698}"/>
              </a:ext>
            </a:extLst>
          </p:cNvPr>
          <p:cNvSpPr txBox="1"/>
          <p:nvPr/>
        </p:nvSpPr>
        <p:spPr>
          <a:xfrm>
            <a:off x="3722563" y="5083958"/>
            <a:ext cx="153670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b="1" spc="-5" dirty="0">
                <a:latin typeface="Arial"/>
                <a:cs typeface="Arial"/>
              </a:rPr>
              <a:t>17</a:t>
            </a:r>
            <a:endParaRPr sz="900">
              <a:latin typeface="Arial"/>
              <a:cs typeface="Arial"/>
            </a:endParaRPr>
          </a:p>
        </p:txBody>
      </p:sp>
      <p:sp>
        <p:nvSpPr>
          <p:cNvPr id="100" name="object 44">
            <a:extLst>
              <a:ext uri="{FF2B5EF4-FFF2-40B4-BE49-F238E27FC236}">
                <a16:creationId xmlns:a16="http://schemas.microsoft.com/office/drawing/2014/main" id="{28C92FBA-8789-4462-9CBC-2B524D3D166B}"/>
              </a:ext>
            </a:extLst>
          </p:cNvPr>
          <p:cNvSpPr txBox="1"/>
          <p:nvPr/>
        </p:nvSpPr>
        <p:spPr>
          <a:xfrm>
            <a:off x="4230169" y="4815125"/>
            <a:ext cx="153670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b="1" spc="-5" dirty="0">
                <a:latin typeface="Arial"/>
                <a:cs typeface="Arial"/>
              </a:rPr>
              <a:t>36</a:t>
            </a:r>
            <a:endParaRPr sz="900">
              <a:latin typeface="Arial"/>
              <a:cs typeface="Arial"/>
            </a:endParaRPr>
          </a:p>
        </p:txBody>
      </p:sp>
      <p:sp>
        <p:nvSpPr>
          <p:cNvPr id="101" name="object 45">
            <a:extLst>
              <a:ext uri="{FF2B5EF4-FFF2-40B4-BE49-F238E27FC236}">
                <a16:creationId xmlns:a16="http://schemas.microsoft.com/office/drawing/2014/main" id="{C71D545C-A543-4F19-A7E2-03930D720E06}"/>
              </a:ext>
            </a:extLst>
          </p:cNvPr>
          <p:cNvSpPr txBox="1"/>
          <p:nvPr/>
        </p:nvSpPr>
        <p:spPr>
          <a:xfrm>
            <a:off x="4737775" y="4670649"/>
            <a:ext cx="153670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b="1" spc="-5" dirty="0">
                <a:latin typeface="Arial"/>
                <a:cs typeface="Arial"/>
              </a:rPr>
              <a:t>46</a:t>
            </a:r>
            <a:endParaRPr sz="900">
              <a:latin typeface="Arial"/>
              <a:cs typeface="Arial"/>
            </a:endParaRPr>
          </a:p>
        </p:txBody>
      </p:sp>
      <p:sp>
        <p:nvSpPr>
          <p:cNvPr id="102" name="object 46">
            <a:extLst>
              <a:ext uri="{FF2B5EF4-FFF2-40B4-BE49-F238E27FC236}">
                <a16:creationId xmlns:a16="http://schemas.microsoft.com/office/drawing/2014/main" id="{D44F8A96-BF33-4ED9-8AB9-42B215408D9D}"/>
              </a:ext>
            </a:extLst>
          </p:cNvPr>
          <p:cNvSpPr txBox="1"/>
          <p:nvPr/>
        </p:nvSpPr>
        <p:spPr>
          <a:xfrm>
            <a:off x="5245381" y="4419761"/>
            <a:ext cx="153670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b="1" spc="-5" dirty="0">
                <a:latin typeface="Arial"/>
                <a:cs typeface="Arial"/>
              </a:rPr>
              <a:t>49</a:t>
            </a:r>
            <a:endParaRPr sz="900">
              <a:latin typeface="Arial"/>
              <a:cs typeface="Arial"/>
            </a:endParaRPr>
          </a:p>
        </p:txBody>
      </p:sp>
      <p:sp>
        <p:nvSpPr>
          <p:cNvPr id="103" name="object 47">
            <a:extLst>
              <a:ext uri="{FF2B5EF4-FFF2-40B4-BE49-F238E27FC236}">
                <a16:creationId xmlns:a16="http://schemas.microsoft.com/office/drawing/2014/main" id="{248BACC4-173F-4329-9376-2A07466364D5}"/>
              </a:ext>
            </a:extLst>
          </p:cNvPr>
          <p:cNvSpPr txBox="1"/>
          <p:nvPr/>
        </p:nvSpPr>
        <p:spPr>
          <a:xfrm>
            <a:off x="5752988" y="4526974"/>
            <a:ext cx="153670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b="1" spc="-5" dirty="0">
                <a:latin typeface="Arial"/>
                <a:cs typeface="Arial"/>
              </a:rPr>
              <a:t>59</a:t>
            </a:r>
            <a:endParaRPr sz="900">
              <a:latin typeface="Arial"/>
              <a:cs typeface="Arial"/>
            </a:endParaRPr>
          </a:p>
        </p:txBody>
      </p:sp>
      <p:sp>
        <p:nvSpPr>
          <p:cNvPr id="104" name="object 48">
            <a:extLst>
              <a:ext uri="{FF2B5EF4-FFF2-40B4-BE49-F238E27FC236}">
                <a16:creationId xmlns:a16="http://schemas.microsoft.com/office/drawing/2014/main" id="{6F8B6C45-6705-45CD-AAE8-4EA7DA5CDEE8}"/>
              </a:ext>
            </a:extLst>
          </p:cNvPr>
          <p:cNvSpPr txBox="1"/>
          <p:nvPr/>
        </p:nvSpPr>
        <p:spPr>
          <a:xfrm>
            <a:off x="6260594" y="4766661"/>
            <a:ext cx="153670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b="1" spc="-5" dirty="0">
                <a:latin typeface="Arial"/>
                <a:cs typeface="Arial"/>
              </a:rPr>
              <a:t>10</a:t>
            </a:r>
            <a:endParaRPr sz="900">
              <a:latin typeface="Arial"/>
              <a:cs typeface="Arial"/>
            </a:endParaRPr>
          </a:p>
        </p:txBody>
      </p:sp>
      <p:sp>
        <p:nvSpPr>
          <p:cNvPr id="105" name="object 49">
            <a:extLst>
              <a:ext uri="{FF2B5EF4-FFF2-40B4-BE49-F238E27FC236}">
                <a16:creationId xmlns:a16="http://schemas.microsoft.com/office/drawing/2014/main" id="{1FD21AF7-81D1-42B6-956F-71761A030228}"/>
              </a:ext>
            </a:extLst>
          </p:cNvPr>
          <p:cNvSpPr txBox="1"/>
          <p:nvPr/>
        </p:nvSpPr>
        <p:spPr>
          <a:xfrm>
            <a:off x="6736196" y="4345466"/>
            <a:ext cx="217804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b="1" spc="-5" dirty="0">
                <a:latin typeface="Arial"/>
                <a:cs typeface="Arial"/>
              </a:rPr>
              <a:t>141</a:t>
            </a:r>
            <a:endParaRPr sz="900">
              <a:latin typeface="Arial"/>
              <a:cs typeface="Arial"/>
            </a:endParaRPr>
          </a:p>
        </p:txBody>
      </p:sp>
      <p:sp>
        <p:nvSpPr>
          <p:cNvPr id="106" name="object 50">
            <a:extLst>
              <a:ext uri="{FF2B5EF4-FFF2-40B4-BE49-F238E27FC236}">
                <a16:creationId xmlns:a16="http://schemas.microsoft.com/office/drawing/2014/main" id="{7CA38FF2-5AF9-4D9F-8A9E-D0655822506B}"/>
              </a:ext>
            </a:extLst>
          </p:cNvPr>
          <p:cNvSpPr txBox="1"/>
          <p:nvPr/>
        </p:nvSpPr>
        <p:spPr>
          <a:xfrm>
            <a:off x="2114704" y="5530414"/>
            <a:ext cx="918210" cy="294005"/>
          </a:xfrm>
          <a:prstGeom prst="rect">
            <a:avLst/>
          </a:prstGeom>
        </p:spPr>
        <p:txBody>
          <a:bodyPr vert="horz" wrap="square" lIns="0" tIns="22225" rIns="0" bIns="0" rtlCol="0">
            <a:spAutoFit/>
          </a:bodyPr>
          <a:lstStyle/>
          <a:p>
            <a:pPr marL="34925" marR="5080" indent="-22860">
              <a:lnSpc>
                <a:spcPts val="1030"/>
              </a:lnSpc>
              <a:spcBef>
                <a:spcPts val="175"/>
              </a:spcBef>
            </a:pPr>
            <a:r>
              <a:rPr sz="900" spc="-5" dirty="0">
                <a:latin typeface="Arial MT"/>
                <a:cs typeface="Arial MT"/>
              </a:rPr>
              <a:t>Ciutat</a:t>
            </a:r>
            <a:r>
              <a:rPr sz="900" spc="170" dirty="0">
                <a:latin typeface="Arial MT"/>
                <a:cs typeface="Arial MT"/>
              </a:rPr>
              <a:t> </a:t>
            </a:r>
            <a:r>
              <a:rPr sz="900" spc="-5" dirty="0">
                <a:latin typeface="Arial MT"/>
                <a:cs typeface="Arial MT"/>
              </a:rPr>
              <a:t>Eixample </a:t>
            </a:r>
            <a:r>
              <a:rPr sz="900" spc="-235" dirty="0">
                <a:latin typeface="Arial MT"/>
                <a:cs typeface="Arial MT"/>
              </a:rPr>
              <a:t> </a:t>
            </a:r>
            <a:r>
              <a:rPr sz="900" spc="-5" dirty="0">
                <a:latin typeface="Arial MT"/>
                <a:cs typeface="Arial MT"/>
              </a:rPr>
              <a:t>Vella</a:t>
            </a:r>
            <a:endParaRPr sz="900">
              <a:latin typeface="Arial MT"/>
              <a:cs typeface="Arial MT"/>
            </a:endParaRPr>
          </a:p>
        </p:txBody>
      </p:sp>
      <p:sp>
        <p:nvSpPr>
          <p:cNvPr id="107" name="object 51">
            <a:extLst>
              <a:ext uri="{FF2B5EF4-FFF2-40B4-BE49-F238E27FC236}">
                <a16:creationId xmlns:a16="http://schemas.microsoft.com/office/drawing/2014/main" id="{8A39DFC7-AF7C-419C-9DF6-D87362F35AF5}"/>
              </a:ext>
            </a:extLst>
          </p:cNvPr>
          <p:cNvSpPr txBox="1"/>
          <p:nvPr/>
        </p:nvSpPr>
        <p:spPr>
          <a:xfrm>
            <a:off x="3063051" y="5661516"/>
            <a:ext cx="457834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spc="-5" dirty="0">
                <a:latin typeface="Arial MT"/>
                <a:cs typeface="Arial MT"/>
              </a:rPr>
              <a:t>Montjuïc</a:t>
            </a:r>
            <a:endParaRPr sz="900">
              <a:latin typeface="Arial MT"/>
              <a:cs typeface="Arial MT"/>
            </a:endParaRPr>
          </a:p>
        </p:txBody>
      </p:sp>
      <p:sp>
        <p:nvSpPr>
          <p:cNvPr id="108" name="object 52">
            <a:extLst>
              <a:ext uri="{FF2B5EF4-FFF2-40B4-BE49-F238E27FC236}">
                <a16:creationId xmlns:a16="http://schemas.microsoft.com/office/drawing/2014/main" id="{4B868D85-A797-4189-8B75-8D7049AA5FA5}"/>
              </a:ext>
            </a:extLst>
          </p:cNvPr>
          <p:cNvSpPr txBox="1"/>
          <p:nvPr/>
        </p:nvSpPr>
        <p:spPr>
          <a:xfrm>
            <a:off x="4097352" y="5661516"/>
            <a:ext cx="421005" cy="294005"/>
          </a:xfrm>
          <a:prstGeom prst="rect">
            <a:avLst/>
          </a:prstGeom>
        </p:spPr>
        <p:txBody>
          <a:bodyPr vert="horz" wrap="square" lIns="0" tIns="22225" rIns="0" bIns="0" rtlCol="0">
            <a:spAutoFit/>
          </a:bodyPr>
          <a:lstStyle/>
          <a:p>
            <a:pPr marL="12700" marR="5080" indent="78740">
              <a:lnSpc>
                <a:spcPts val="1030"/>
              </a:lnSpc>
              <a:spcBef>
                <a:spcPts val="175"/>
              </a:spcBef>
            </a:pPr>
            <a:r>
              <a:rPr sz="900" spc="-5" dirty="0">
                <a:latin typeface="Arial MT"/>
                <a:cs typeface="Arial MT"/>
              </a:rPr>
              <a:t>Sant </a:t>
            </a:r>
            <a:r>
              <a:rPr sz="900" dirty="0">
                <a:latin typeface="Arial MT"/>
                <a:cs typeface="Arial MT"/>
              </a:rPr>
              <a:t> </a:t>
            </a:r>
            <a:r>
              <a:rPr sz="900" spc="-5" dirty="0">
                <a:latin typeface="Arial MT"/>
                <a:cs typeface="Arial MT"/>
              </a:rPr>
              <a:t>Ge</a:t>
            </a:r>
            <a:r>
              <a:rPr sz="900" dirty="0">
                <a:latin typeface="Arial MT"/>
                <a:cs typeface="Arial MT"/>
              </a:rPr>
              <a:t>rv</a:t>
            </a:r>
            <a:r>
              <a:rPr sz="900" spc="-15" dirty="0">
                <a:latin typeface="Arial MT"/>
                <a:cs typeface="Arial MT"/>
              </a:rPr>
              <a:t>a</a:t>
            </a:r>
            <a:r>
              <a:rPr sz="900" spc="5" dirty="0">
                <a:latin typeface="Arial MT"/>
                <a:cs typeface="Arial MT"/>
              </a:rPr>
              <a:t>si</a:t>
            </a:r>
            <a:endParaRPr sz="900">
              <a:latin typeface="Arial MT"/>
              <a:cs typeface="Arial MT"/>
            </a:endParaRPr>
          </a:p>
        </p:txBody>
      </p:sp>
      <p:sp>
        <p:nvSpPr>
          <p:cNvPr id="109" name="object 53">
            <a:extLst>
              <a:ext uri="{FF2B5EF4-FFF2-40B4-BE49-F238E27FC236}">
                <a16:creationId xmlns:a16="http://schemas.microsoft.com/office/drawing/2014/main" id="{09453F96-EEDB-4B1B-A0A8-45104BF55CEA}"/>
              </a:ext>
            </a:extLst>
          </p:cNvPr>
          <p:cNvSpPr txBox="1"/>
          <p:nvPr/>
        </p:nvSpPr>
        <p:spPr>
          <a:xfrm>
            <a:off x="3098142" y="5530414"/>
            <a:ext cx="1896110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547495" algn="l"/>
              </a:tabLst>
            </a:pPr>
            <a:r>
              <a:rPr sz="900" dirty="0">
                <a:latin typeface="Arial MT"/>
                <a:cs typeface="Arial MT"/>
              </a:rPr>
              <a:t>S</a:t>
            </a:r>
            <a:r>
              <a:rPr sz="900" spc="-5" dirty="0">
                <a:latin typeface="Arial MT"/>
                <a:cs typeface="Arial MT"/>
              </a:rPr>
              <a:t>a</a:t>
            </a:r>
            <a:r>
              <a:rPr sz="900" spc="-10" dirty="0">
                <a:latin typeface="Arial MT"/>
                <a:cs typeface="Arial MT"/>
              </a:rPr>
              <a:t>n</a:t>
            </a:r>
            <a:r>
              <a:rPr sz="900" dirty="0">
                <a:latin typeface="Arial MT"/>
                <a:cs typeface="Arial MT"/>
              </a:rPr>
              <a:t>ts</a:t>
            </a:r>
            <a:r>
              <a:rPr sz="900" spc="5" dirty="0">
                <a:latin typeface="Arial MT"/>
                <a:cs typeface="Arial MT"/>
              </a:rPr>
              <a:t> </a:t>
            </a:r>
            <a:r>
              <a:rPr sz="900" dirty="0">
                <a:latin typeface="Arial MT"/>
                <a:cs typeface="Arial MT"/>
              </a:rPr>
              <a:t>-  </a:t>
            </a:r>
            <a:r>
              <a:rPr sz="900" spc="-114" dirty="0">
                <a:latin typeface="Arial MT"/>
                <a:cs typeface="Arial MT"/>
              </a:rPr>
              <a:t> </a:t>
            </a:r>
            <a:r>
              <a:rPr sz="900" spc="-5" dirty="0">
                <a:latin typeface="Arial MT"/>
                <a:cs typeface="Arial MT"/>
              </a:rPr>
              <a:t>L</a:t>
            </a:r>
            <a:r>
              <a:rPr sz="900" spc="-15" dirty="0">
                <a:latin typeface="Arial MT"/>
                <a:cs typeface="Arial MT"/>
              </a:rPr>
              <a:t>e</a:t>
            </a:r>
            <a:r>
              <a:rPr sz="900" dirty="0">
                <a:latin typeface="Arial MT"/>
                <a:cs typeface="Arial MT"/>
              </a:rPr>
              <a:t>s</a:t>
            </a:r>
            <a:r>
              <a:rPr sz="900" spc="5" dirty="0">
                <a:latin typeface="Arial MT"/>
                <a:cs typeface="Arial MT"/>
              </a:rPr>
              <a:t> </a:t>
            </a:r>
            <a:r>
              <a:rPr sz="900" spc="-10" dirty="0">
                <a:latin typeface="Arial MT"/>
                <a:cs typeface="Arial MT"/>
              </a:rPr>
              <a:t>C</a:t>
            </a:r>
            <a:r>
              <a:rPr sz="900" spc="-5" dirty="0">
                <a:latin typeface="Arial MT"/>
                <a:cs typeface="Arial MT"/>
              </a:rPr>
              <a:t>or</a:t>
            </a:r>
            <a:r>
              <a:rPr sz="900" spc="-10" dirty="0">
                <a:latin typeface="Arial MT"/>
                <a:cs typeface="Arial MT"/>
              </a:rPr>
              <a:t>t</a:t>
            </a:r>
            <a:r>
              <a:rPr sz="900" dirty="0">
                <a:latin typeface="Arial MT"/>
                <a:cs typeface="Arial MT"/>
              </a:rPr>
              <a:t>s </a:t>
            </a:r>
            <a:r>
              <a:rPr sz="900" spc="95" dirty="0">
                <a:latin typeface="Arial MT"/>
                <a:cs typeface="Arial MT"/>
              </a:rPr>
              <a:t> </a:t>
            </a:r>
            <a:r>
              <a:rPr sz="900" spc="-5" dirty="0">
                <a:latin typeface="Arial MT"/>
                <a:cs typeface="Arial MT"/>
              </a:rPr>
              <a:t>Sarr</a:t>
            </a:r>
            <a:r>
              <a:rPr sz="900" spc="-10" dirty="0">
                <a:latin typeface="Arial MT"/>
                <a:cs typeface="Arial MT"/>
              </a:rPr>
              <a:t>i</a:t>
            </a:r>
            <a:r>
              <a:rPr sz="900" spc="-5" dirty="0">
                <a:latin typeface="Arial MT"/>
                <a:cs typeface="Arial MT"/>
              </a:rPr>
              <a:t>á</a:t>
            </a:r>
            <a:r>
              <a:rPr sz="900" spc="5" dirty="0">
                <a:latin typeface="Arial MT"/>
                <a:cs typeface="Arial MT"/>
              </a:rPr>
              <a:t> </a:t>
            </a:r>
            <a:r>
              <a:rPr sz="900" dirty="0">
                <a:latin typeface="Arial MT"/>
                <a:cs typeface="Arial MT"/>
              </a:rPr>
              <a:t>-	</a:t>
            </a:r>
            <a:r>
              <a:rPr sz="900" spc="-5" dirty="0">
                <a:latin typeface="Arial MT"/>
                <a:cs typeface="Arial MT"/>
              </a:rPr>
              <a:t>G</a:t>
            </a:r>
            <a:r>
              <a:rPr sz="900" dirty="0">
                <a:latin typeface="Arial MT"/>
                <a:cs typeface="Arial MT"/>
              </a:rPr>
              <a:t>r</a:t>
            </a:r>
            <a:r>
              <a:rPr sz="900" spc="-5" dirty="0">
                <a:latin typeface="Arial MT"/>
                <a:cs typeface="Arial MT"/>
              </a:rPr>
              <a:t>à</a:t>
            </a:r>
            <a:r>
              <a:rPr sz="900" spc="5" dirty="0">
                <a:latin typeface="Arial MT"/>
                <a:cs typeface="Arial MT"/>
              </a:rPr>
              <a:t>c</a:t>
            </a:r>
            <a:r>
              <a:rPr sz="900" spc="-15" dirty="0">
                <a:latin typeface="Arial MT"/>
                <a:cs typeface="Arial MT"/>
              </a:rPr>
              <a:t>ia</a:t>
            </a:r>
            <a:endParaRPr sz="900">
              <a:latin typeface="Arial MT"/>
              <a:cs typeface="Arial MT"/>
            </a:endParaRPr>
          </a:p>
        </p:txBody>
      </p:sp>
      <p:sp>
        <p:nvSpPr>
          <p:cNvPr id="110" name="object 54">
            <a:extLst>
              <a:ext uri="{FF2B5EF4-FFF2-40B4-BE49-F238E27FC236}">
                <a16:creationId xmlns:a16="http://schemas.microsoft.com/office/drawing/2014/main" id="{5A7F341A-C1D8-4EEB-AB42-AAD940301343}"/>
              </a:ext>
            </a:extLst>
          </p:cNvPr>
          <p:cNvSpPr txBox="1"/>
          <p:nvPr/>
        </p:nvSpPr>
        <p:spPr>
          <a:xfrm>
            <a:off x="5074389" y="5530528"/>
            <a:ext cx="496570" cy="294005"/>
          </a:xfrm>
          <a:prstGeom prst="rect">
            <a:avLst/>
          </a:prstGeom>
        </p:spPr>
        <p:txBody>
          <a:bodyPr vert="horz" wrap="square" lIns="0" tIns="22225" rIns="0" bIns="0" rtlCol="0">
            <a:spAutoFit/>
          </a:bodyPr>
          <a:lstStyle/>
          <a:p>
            <a:pPr marL="12700" marR="5080" indent="60325">
              <a:lnSpc>
                <a:spcPts val="1030"/>
              </a:lnSpc>
              <a:spcBef>
                <a:spcPts val="175"/>
              </a:spcBef>
            </a:pPr>
            <a:r>
              <a:rPr sz="900" spc="-5" dirty="0">
                <a:latin typeface="Arial MT"/>
                <a:cs typeface="Arial MT"/>
              </a:rPr>
              <a:t>Horta </a:t>
            </a:r>
            <a:r>
              <a:rPr sz="900" dirty="0">
                <a:latin typeface="Arial MT"/>
                <a:cs typeface="Arial MT"/>
              </a:rPr>
              <a:t>- </a:t>
            </a:r>
            <a:r>
              <a:rPr sz="900" spc="5" dirty="0">
                <a:latin typeface="Arial MT"/>
                <a:cs typeface="Arial MT"/>
              </a:rPr>
              <a:t> </a:t>
            </a:r>
            <a:r>
              <a:rPr sz="900" spc="-5" dirty="0">
                <a:latin typeface="Arial MT"/>
                <a:cs typeface="Arial MT"/>
              </a:rPr>
              <a:t>Gui</a:t>
            </a:r>
            <a:r>
              <a:rPr sz="900" spc="-15" dirty="0">
                <a:latin typeface="Arial MT"/>
                <a:cs typeface="Arial MT"/>
              </a:rPr>
              <a:t>n</a:t>
            </a:r>
            <a:r>
              <a:rPr sz="900" spc="-5" dirty="0">
                <a:latin typeface="Arial MT"/>
                <a:cs typeface="Arial MT"/>
              </a:rPr>
              <a:t>ardó</a:t>
            </a:r>
            <a:endParaRPr sz="900">
              <a:latin typeface="Arial MT"/>
              <a:cs typeface="Arial MT"/>
            </a:endParaRPr>
          </a:p>
        </p:txBody>
      </p:sp>
      <p:sp>
        <p:nvSpPr>
          <p:cNvPr id="111" name="object 55">
            <a:extLst>
              <a:ext uri="{FF2B5EF4-FFF2-40B4-BE49-F238E27FC236}">
                <a16:creationId xmlns:a16="http://schemas.microsoft.com/office/drawing/2014/main" id="{086B28AA-0D24-4A94-81BD-C90DAA34C31E}"/>
              </a:ext>
            </a:extLst>
          </p:cNvPr>
          <p:cNvSpPr txBox="1"/>
          <p:nvPr/>
        </p:nvSpPr>
        <p:spPr>
          <a:xfrm>
            <a:off x="5667720" y="5530528"/>
            <a:ext cx="323850" cy="294005"/>
          </a:xfrm>
          <a:prstGeom prst="rect">
            <a:avLst/>
          </a:prstGeom>
        </p:spPr>
        <p:txBody>
          <a:bodyPr vert="horz" wrap="square" lIns="0" tIns="22225" rIns="0" bIns="0" rtlCol="0">
            <a:spAutoFit/>
          </a:bodyPr>
          <a:lstStyle/>
          <a:p>
            <a:pPr marL="12700" marR="5080" indent="43815">
              <a:lnSpc>
                <a:spcPts val="1030"/>
              </a:lnSpc>
              <a:spcBef>
                <a:spcPts val="175"/>
              </a:spcBef>
            </a:pPr>
            <a:r>
              <a:rPr sz="900" spc="-5" dirty="0">
                <a:latin typeface="Arial MT"/>
                <a:cs typeface="Arial MT"/>
              </a:rPr>
              <a:t>Nou </a:t>
            </a:r>
            <a:r>
              <a:rPr sz="900" dirty="0">
                <a:latin typeface="Arial MT"/>
                <a:cs typeface="Arial MT"/>
              </a:rPr>
              <a:t> </a:t>
            </a:r>
            <a:r>
              <a:rPr sz="900" spc="-5" dirty="0">
                <a:latin typeface="Arial MT"/>
                <a:cs typeface="Arial MT"/>
              </a:rPr>
              <a:t>Barr</a:t>
            </a:r>
            <a:r>
              <a:rPr sz="900" spc="-10" dirty="0">
                <a:latin typeface="Arial MT"/>
                <a:cs typeface="Arial MT"/>
              </a:rPr>
              <a:t>i</a:t>
            </a:r>
            <a:r>
              <a:rPr sz="900" dirty="0">
                <a:latin typeface="Arial MT"/>
                <a:cs typeface="Arial MT"/>
              </a:rPr>
              <a:t>s</a:t>
            </a:r>
            <a:endParaRPr sz="900">
              <a:latin typeface="Arial MT"/>
              <a:cs typeface="Arial MT"/>
            </a:endParaRPr>
          </a:p>
        </p:txBody>
      </p:sp>
      <p:sp>
        <p:nvSpPr>
          <p:cNvPr id="112" name="object 56">
            <a:extLst>
              <a:ext uri="{FF2B5EF4-FFF2-40B4-BE49-F238E27FC236}">
                <a16:creationId xmlns:a16="http://schemas.microsoft.com/office/drawing/2014/main" id="{810C20F6-6240-4EA2-BA88-E2979754C4A3}"/>
              </a:ext>
            </a:extLst>
          </p:cNvPr>
          <p:cNvSpPr txBox="1"/>
          <p:nvPr/>
        </p:nvSpPr>
        <p:spPr>
          <a:xfrm>
            <a:off x="6140236" y="5530528"/>
            <a:ext cx="394335" cy="294005"/>
          </a:xfrm>
          <a:prstGeom prst="rect">
            <a:avLst/>
          </a:prstGeom>
        </p:spPr>
        <p:txBody>
          <a:bodyPr vert="horz" wrap="square" lIns="0" tIns="22225" rIns="0" bIns="0" rtlCol="0">
            <a:spAutoFit/>
          </a:bodyPr>
          <a:lstStyle/>
          <a:p>
            <a:pPr marL="12700" marR="5080" indent="66675">
              <a:lnSpc>
                <a:spcPts val="1030"/>
              </a:lnSpc>
              <a:spcBef>
                <a:spcPts val="175"/>
              </a:spcBef>
            </a:pPr>
            <a:r>
              <a:rPr sz="900" spc="-5" dirty="0">
                <a:latin typeface="Arial MT"/>
                <a:cs typeface="Arial MT"/>
              </a:rPr>
              <a:t>Sant </a:t>
            </a:r>
            <a:r>
              <a:rPr sz="900" dirty="0">
                <a:latin typeface="Arial MT"/>
                <a:cs typeface="Arial MT"/>
              </a:rPr>
              <a:t> </a:t>
            </a:r>
            <a:r>
              <a:rPr sz="900" spc="-5" dirty="0">
                <a:latin typeface="Arial MT"/>
                <a:cs typeface="Arial MT"/>
              </a:rPr>
              <a:t>An</a:t>
            </a:r>
            <a:r>
              <a:rPr sz="900" spc="-15" dirty="0">
                <a:latin typeface="Arial MT"/>
                <a:cs typeface="Arial MT"/>
              </a:rPr>
              <a:t>d</a:t>
            </a:r>
            <a:r>
              <a:rPr sz="900" spc="-5" dirty="0">
                <a:latin typeface="Arial MT"/>
                <a:cs typeface="Arial MT"/>
              </a:rPr>
              <a:t>reu</a:t>
            </a:r>
            <a:endParaRPr sz="900">
              <a:latin typeface="Arial MT"/>
              <a:cs typeface="Arial MT"/>
            </a:endParaRPr>
          </a:p>
        </p:txBody>
      </p:sp>
      <p:sp>
        <p:nvSpPr>
          <p:cNvPr id="113" name="object 57">
            <a:extLst>
              <a:ext uri="{FF2B5EF4-FFF2-40B4-BE49-F238E27FC236}">
                <a16:creationId xmlns:a16="http://schemas.microsoft.com/office/drawing/2014/main" id="{9A9E5B2E-BE25-4ABE-9076-95B78983EA2A}"/>
              </a:ext>
            </a:extLst>
          </p:cNvPr>
          <p:cNvSpPr txBox="1"/>
          <p:nvPr/>
        </p:nvSpPr>
        <p:spPr>
          <a:xfrm>
            <a:off x="6701906" y="5530528"/>
            <a:ext cx="286385" cy="294005"/>
          </a:xfrm>
          <a:prstGeom prst="rect">
            <a:avLst/>
          </a:prstGeom>
        </p:spPr>
        <p:txBody>
          <a:bodyPr vert="horz" wrap="square" lIns="0" tIns="22225" rIns="0" bIns="0" rtlCol="0">
            <a:spAutoFit/>
          </a:bodyPr>
          <a:lstStyle/>
          <a:p>
            <a:pPr marL="12700" marR="5080" indent="12065">
              <a:lnSpc>
                <a:spcPts val="1030"/>
              </a:lnSpc>
              <a:spcBef>
                <a:spcPts val="175"/>
              </a:spcBef>
            </a:pPr>
            <a:r>
              <a:rPr sz="900" dirty="0">
                <a:latin typeface="Arial MT"/>
                <a:cs typeface="Arial MT"/>
              </a:rPr>
              <a:t>S</a:t>
            </a:r>
            <a:r>
              <a:rPr sz="900" spc="-5" dirty="0">
                <a:latin typeface="Arial MT"/>
                <a:cs typeface="Arial MT"/>
              </a:rPr>
              <a:t>a</a:t>
            </a:r>
            <a:r>
              <a:rPr sz="900" spc="-10" dirty="0">
                <a:latin typeface="Arial MT"/>
                <a:cs typeface="Arial MT"/>
              </a:rPr>
              <a:t>nt  </a:t>
            </a:r>
            <a:r>
              <a:rPr sz="900" spc="-15" dirty="0">
                <a:latin typeface="Arial MT"/>
                <a:cs typeface="Arial MT"/>
              </a:rPr>
              <a:t>M</a:t>
            </a:r>
            <a:r>
              <a:rPr sz="900" dirty="0">
                <a:latin typeface="Arial MT"/>
                <a:cs typeface="Arial MT"/>
              </a:rPr>
              <a:t>artí</a:t>
            </a:r>
            <a:endParaRPr sz="900">
              <a:latin typeface="Arial MT"/>
              <a:cs typeface="Arial MT"/>
            </a:endParaRPr>
          </a:p>
        </p:txBody>
      </p:sp>
      <p:sp>
        <p:nvSpPr>
          <p:cNvPr id="114" name="object 58">
            <a:extLst>
              <a:ext uri="{FF2B5EF4-FFF2-40B4-BE49-F238E27FC236}">
                <a16:creationId xmlns:a16="http://schemas.microsoft.com/office/drawing/2014/main" id="{D85FBC57-6B13-4BCB-A5FC-28749147B06B}"/>
              </a:ext>
            </a:extLst>
          </p:cNvPr>
          <p:cNvSpPr/>
          <p:nvPr/>
        </p:nvSpPr>
        <p:spPr>
          <a:xfrm>
            <a:off x="8359104" y="3313554"/>
            <a:ext cx="648335" cy="648335"/>
          </a:xfrm>
          <a:custGeom>
            <a:avLst/>
            <a:gdLst/>
            <a:ahLst/>
            <a:cxnLst/>
            <a:rect l="l" t="t" r="r" b="b"/>
            <a:pathLst>
              <a:path w="648334" h="648335">
                <a:moveTo>
                  <a:pt x="486054" y="0"/>
                </a:moveTo>
                <a:lnTo>
                  <a:pt x="162013" y="0"/>
                </a:lnTo>
                <a:lnTo>
                  <a:pt x="162013" y="324040"/>
                </a:lnTo>
                <a:lnTo>
                  <a:pt x="0" y="324040"/>
                </a:lnTo>
                <a:lnTo>
                  <a:pt x="324040" y="648080"/>
                </a:lnTo>
                <a:lnTo>
                  <a:pt x="648068" y="324040"/>
                </a:lnTo>
                <a:lnTo>
                  <a:pt x="486054" y="324040"/>
                </a:lnTo>
                <a:lnTo>
                  <a:pt x="486054" y="0"/>
                </a:lnTo>
                <a:close/>
              </a:path>
            </a:pathLst>
          </a:custGeom>
          <a:solidFill>
            <a:srgbClr val="595958"/>
          </a:solidFill>
        </p:spPr>
        <p:txBody>
          <a:bodyPr wrap="square" lIns="0" tIns="0" rIns="0" bIns="0" rtlCol="0"/>
          <a:lstStyle/>
          <a:p>
            <a:endParaRPr/>
          </a:p>
        </p:txBody>
      </p:sp>
      <p:cxnSp>
        <p:nvCxnSpPr>
          <p:cNvPr id="115" name="Conector recto 114">
            <a:extLst>
              <a:ext uri="{FF2B5EF4-FFF2-40B4-BE49-F238E27FC236}">
                <a16:creationId xmlns:a16="http://schemas.microsoft.com/office/drawing/2014/main" id="{C905E670-8737-4A01-A97D-DE93A2EC7AF3}"/>
              </a:ext>
            </a:extLst>
          </p:cNvPr>
          <p:cNvCxnSpPr>
            <a:cxnSpLocks/>
          </p:cNvCxnSpPr>
          <p:nvPr/>
        </p:nvCxnSpPr>
        <p:spPr>
          <a:xfrm>
            <a:off x="896256" y="1553029"/>
            <a:ext cx="11295744" cy="0"/>
          </a:xfrm>
          <a:prstGeom prst="line">
            <a:avLst/>
          </a:prstGeom>
          <a:ln w="44450" cmpd="sng">
            <a:solidFill>
              <a:srgbClr val="C6290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Rectángulo 115">
            <a:extLst>
              <a:ext uri="{FF2B5EF4-FFF2-40B4-BE49-F238E27FC236}">
                <a16:creationId xmlns:a16="http://schemas.microsoft.com/office/drawing/2014/main" id="{657CACEF-59C0-433C-8C40-5C985E453B5C}"/>
              </a:ext>
            </a:extLst>
          </p:cNvPr>
          <p:cNvSpPr/>
          <p:nvPr/>
        </p:nvSpPr>
        <p:spPr>
          <a:xfrm>
            <a:off x="10277475" y="5836381"/>
            <a:ext cx="1273415" cy="472285"/>
          </a:xfrm>
          <a:prstGeom prst="rect">
            <a:avLst/>
          </a:prstGeom>
          <a:blipFill dpi="0" rotWithShape="1">
            <a:blip r:embed="rId2">
              <a:alphaModFix amt="35000"/>
            </a:blip>
            <a:srcRect/>
            <a:stretch>
              <a:fillRect l="-7826" t="-60103" r="-12732" b="-1838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71104658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D730766-5056-4DEF-A073-0E2FB447F8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2800" b="1" dirty="0" err="1">
                <a:latin typeface="Calibri "/>
              </a:rPr>
              <a:t>Captació</a:t>
            </a:r>
            <a:r>
              <a:rPr lang="es-ES" sz="2800" b="1" dirty="0">
                <a:latin typeface="Calibri "/>
              </a:rPr>
              <a:t> </a:t>
            </a:r>
            <a:r>
              <a:rPr lang="es-ES" sz="2800" b="1" dirty="0" err="1">
                <a:latin typeface="Calibri "/>
              </a:rPr>
              <a:t>d’habitatges</a:t>
            </a:r>
            <a:r>
              <a:rPr lang="es-ES" sz="2800" b="1" dirty="0">
                <a:latin typeface="Calibri "/>
              </a:rPr>
              <a:t> HUTS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AD7AE8F-A1EF-4157-A77D-30BB607F6A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s-ES" sz="20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L’Ajuntament</a:t>
            </a:r>
            <a:r>
              <a:rPr lang="es-ES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signa </a:t>
            </a:r>
            <a:r>
              <a:rPr lang="es-ES" sz="20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els</a:t>
            </a:r>
            <a:r>
              <a:rPr lang="es-ES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20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primers</a:t>
            </a:r>
            <a:r>
              <a:rPr lang="es-ES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contractes </a:t>
            </a:r>
            <a:r>
              <a:rPr lang="es-ES" sz="20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d’edificis</a:t>
            </a:r>
            <a:r>
              <a:rPr lang="es-ES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es-ES" sz="20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d’apartaments</a:t>
            </a:r>
            <a:r>
              <a:rPr lang="es-ES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20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turístics</a:t>
            </a:r>
            <a:r>
              <a:rPr lang="es-ES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que es destinen a </a:t>
            </a:r>
            <a:r>
              <a:rPr lang="es-ES" sz="20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habitatge</a:t>
            </a:r>
            <a:r>
              <a:rPr lang="es-ES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social</a:t>
            </a:r>
            <a:endParaRPr lang="es-E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Arial MT"/>
              <a:buChar char="•"/>
              <a:tabLst>
                <a:tab pos="457200" algn="l"/>
              </a:tabLst>
            </a:pPr>
            <a:r>
              <a:rPr lang="es-ES" sz="2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Els</a:t>
            </a:r>
            <a:r>
              <a:rPr lang="es-E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2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propietaris</a:t>
            </a:r>
            <a:r>
              <a:rPr lang="es-E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2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dels</a:t>
            </a:r>
            <a:r>
              <a:rPr lang="es-E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2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habitatges</a:t>
            </a:r>
            <a:r>
              <a:rPr lang="es-E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2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turístics</a:t>
            </a:r>
            <a:r>
              <a:rPr lang="es-E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2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percebran</a:t>
            </a:r>
            <a:r>
              <a:rPr lang="es-E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 </a:t>
            </a:r>
            <a:r>
              <a:rPr lang="es-ES" sz="2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l’Ajuntament</a:t>
            </a:r>
            <a:r>
              <a:rPr lang="es-E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rendes </a:t>
            </a:r>
            <a:r>
              <a:rPr lang="es-ES" sz="2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d’entre</a:t>
            </a:r>
            <a:r>
              <a:rPr lang="es-E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700 i 1.200 euros </a:t>
            </a:r>
            <a:r>
              <a:rPr lang="es-ES" sz="20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mensuals</a:t>
            </a:r>
            <a:r>
              <a:rPr lang="es-ES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es-E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 </a:t>
            </a:r>
            <a:r>
              <a:rPr lang="es-ES" sz="2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funció</a:t>
            </a:r>
            <a:r>
              <a:rPr lang="es-E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les </a:t>
            </a:r>
            <a:r>
              <a:rPr lang="es-ES" sz="2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seves</a:t>
            </a:r>
            <a:r>
              <a:rPr lang="es-E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característiques i del </a:t>
            </a:r>
            <a:r>
              <a:rPr lang="es-ES" sz="2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temps</a:t>
            </a:r>
            <a:r>
              <a:rPr lang="es-E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que el  </a:t>
            </a:r>
            <a:r>
              <a:rPr lang="es-ES" sz="2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tinguin</a:t>
            </a:r>
            <a:r>
              <a:rPr lang="es-E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es-ES" sz="2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disposició</a:t>
            </a:r>
            <a:r>
              <a:rPr lang="es-E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2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dels</a:t>
            </a:r>
            <a:r>
              <a:rPr lang="es-E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2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serveis</a:t>
            </a:r>
            <a:r>
              <a:rPr lang="es-E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2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municipals</a:t>
            </a:r>
            <a:r>
              <a:rPr lang="es-E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Arial MT"/>
              <a:buChar char="•"/>
              <a:tabLst>
                <a:tab pos="457200" algn="l"/>
              </a:tabLst>
            </a:pPr>
            <a:r>
              <a:rPr lang="es-ES" sz="2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Aquest</a:t>
            </a:r>
            <a:r>
              <a:rPr lang="es-E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2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lloguer</a:t>
            </a:r>
            <a:r>
              <a:rPr lang="es-E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2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és</a:t>
            </a:r>
            <a:r>
              <a:rPr lang="es-E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temporal, </a:t>
            </a:r>
            <a:r>
              <a:rPr lang="es-ES" sz="2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està</a:t>
            </a:r>
            <a:r>
              <a:rPr lang="es-E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2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previst</a:t>
            </a:r>
            <a:r>
              <a:rPr lang="es-E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que </a:t>
            </a:r>
            <a:r>
              <a:rPr lang="es-ES" sz="2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tingui</a:t>
            </a:r>
            <a:r>
              <a:rPr lang="es-E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una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s-ES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durada </a:t>
            </a:r>
            <a:r>
              <a:rPr lang="es-ES" sz="20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d’entre</a:t>
            </a:r>
            <a:r>
              <a:rPr lang="es-ES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12 </a:t>
            </a:r>
            <a:r>
              <a:rPr lang="es-ES" sz="20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mesos</a:t>
            </a:r>
            <a:r>
              <a:rPr lang="es-ES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 3 </a:t>
            </a:r>
            <a:r>
              <a:rPr lang="es-ES" sz="20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anys</a:t>
            </a:r>
            <a:r>
              <a:rPr lang="es-ES" sz="2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s-E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Arial MT"/>
              <a:buChar char="•"/>
              <a:tabLst>
                <a:tab pos="457200" algn="l"/>
              </a:tabLst>
            </a:pPr>
            <a:r>
              <a:rPr lang="es-ES" sz="2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L’Ajuntament</a:t>
            </a:r>
            <a:r>
              <a:rPr lang="es-E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es </a:t>
            </a:r>
            <a:r>
              <a:rPr lang="es-ES" sz="2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farà</a:t>
            </a:r>
            <a:r>
              <a:rPr lang="es-E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2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càrrec</a:t>
            </a:r>
            <a:r>
              <a:rPr lang="es-E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també de </a:t>
            </a:r>
            <a:r>
              <a:rPr lang="es-ES" sz="2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l’acompanyament</a:t>
            </a:r>
            <a:r>
              <a:rPr lang="es-E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de les </a:t>
            </a:r>
            <a:r>
              <a:rPr lang="es-ES" sz="2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famílies</a:t>
            </a:r>
            <a:r>
              <a:rPr lang="es-E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 través </a:t>
            </a:r>
            <a:r>
              <a:rPr lang="es-ES" sz="2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d’una</a:t>
            </a:r>
            <a:r>
              <a:rPr lang="es-E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2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entitat</a:t>
            </a:r>
            <a:r>
              <a:rPr lang="es-E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del tercer sector  (</a:t>
            </a:r>
            <a:r>
              <a:rPr lang="es-ES" sz="2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Fundació</a:t>
            </a:r>
            <a:r>
              <a:rPr lang="es-E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Hàbitat3).</a:t>
            </a:r>
          </a:p>
          <a:p>
            <a:endParaRPr lang="es-ES" dirty="0"/>
          </a:p>
        </p:txBody>
      </p: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DF3E0E65-CA33-44D9-9ACB-EDA688D67C26}"/>
              </a:ext>
            </a:extLst>
          </p:cNvPr>
          <p:cNvCxnSpPr>
            <a:cxnSpLocks/>
          </p:cNvCxnSpPr>
          <p:nvPr/>
        </p:nvCxnSpPr>
        <p:spPr>
          <a:xfrm>
            <a:off x="896256" y="1553029"/>
            <a:ext cx="11295744" cy="0"/>
          </a:xfrm>
          <a:prstGeom prst="line">
            <a:avLst/>
          </a:prstGeom>
          <a:ln w="44450" cmpd="sng">
            <a:solidFill>
              <a:srgbClr val="C6290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ángulo 4">
            <a:extLst>
              <a:ext uri="{FF2B5EF4-FFF2-40B4-BE49-F238E27FC236}">
                <a16:creationId xmlns:a16="http://schemas.microsoft.com/office/drawing/2014/main" id="{DA703709-94D1-449F-83A9-0A592AE8F396}"/>
              </a:ext>
            </a:extLst>
          </p:cNvPr>
          <p:cNvSpPr/>
          <p:nvPr/>
        </p:nvSpPr>
        <p:spPr>
          <a:xfrm>
            <a:off x="10277475" y="5836381"/>
            <a:ext cx="1273415" cy="472285"/>
          </a:xfrm>
          <a:prstGeom prst="rect">
            <a:avLst/>
          </a:prstGeom>
          <a:blipFill dpi="0" rotWithShape="1">
            <a:blip r:embed="rId2">
              <a:alphaModFix amt="35000"/>
            </a:blip>
            <a:srcRect/>
            <a:stretch>
              <a:fillRect l="-7826" t="-60103" r="-12732" b="-1838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214831593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1">
            <a:extLst>
              <a:ext uri="{FF2B5EF4-FFF2-40B4-BE49-F238E27FC236}">
                <a16:creationId xmlns:a16="http://schemas.microsoft.com/office/drawing/2014/main" id="{0727EBAD-DE43-45C1-9275-5CBEA74D8E7B}"/>
              </a:ext>
            </a:extLst>
          </p:cNvPr>
          <p:cNvSpPr txBox="1">
            <a:spLocks/>
          </p:cNvSpPr>
          <p:nvPr/>
        </p:nvSpPr>
        <p:spPr>
          <a:xfrm>
            <a:off x="1143000" y="1432471"/>
            <a:ext cx="7124700" cy="32443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800" b="1" dirty="0" err="1">
                <a:latin typeface="Calibri "/>
              </a:rPr>
              <a:t>ii</a:t>
            </a:r>
            <a:r>
              <a:rPr lang="es-ES" sz="2800" b="1" dirty="0">
                <a:latin typeface="Calibri "/>
              </a:rPr>
              <a:t>.- L’HABITATGE COOPERATIU. EL COHABITATGE (HABITATGE EN CESSIÓ D’ÚS) I LES COOPERATIVES DE LLOGUER</a:t>
            </a:r>
          </a:p>
          <a:p>
            <a:endParaRPr lang="es-ES" sz="2800" b="1" dirty="0">
              <a:latin typeface="Calibri "/>
            </a:endParaRPr>
          </a:p>
          <a:p>
            <a:endParaRPr lang="es-ES" sz="2800" b="1" dirty="0">
              <a:latin typeface="Calibri "/>
            </a:endParaRP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3BA3ED0E-E102-4586-977C-13FF3E7CFCF7}"/>
              </a:ext>
            </a:extLst>
          </p:cNvPr>
          <p:cNvSpPr/>
          <p:nvPr/>
        </p:nvSpPr>
        <p:spPr>
          <a:xfrm>
            <a:off x="10277475" y="5836381"/>
            <a:ext cx="1273415" cy="472285"/>
          </a:xfrm>
          <a:prstGeom prst="rect">
            <a:avLst/>
          </a:prstGeom>
          <a:blipFill dpi="0" rotWithShape="1">
            <a:blip r:embed="rId2">
              <a:alphaModFix amt="35000"/>
            </a:blip>
            <a:srcRect/>
            <a:stretch>
              <a:fillRect l="-7826" t="-60103" r="-12732" b="-1838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298567464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3A84FAE-ADF6-4B88-87D6-478DC440DC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 algn="just"/>
            <a:r>
              <a:rPr lang="es-ES" sz="2000" dirty="0" err="1"/>
              <a:t>L’article</a:t>
            </a:r>
            <a:r>
              <a:rPr lang="es-ES" sz="2000" dirty="0"/>
              <a:t> 171 del </a:t>
            </a:r>
            <a:r>
              <a:rPr lang="es-ES" sz="2000" dirty="0" err="1"/>
              <a:t>Decret</a:t>
            </a:r>
            <a:r>
              <a:rPr lang="es-ES" sz="2000" dirty="0"/>
              <a:t> </a:t>
            </a:r>
            <a:r>
              <a:rPr lang="es-ES" sz="2000" dirty="0" err="1"/>
              <a:t>Legislatiu</a:t>
            </a:r>
            <a:r>
              <a:rPr lang="es-ES" sz="2000" dirty="0"/>
              <a:t> 1/2010 que </a:t>
            </a:r>
            <a:r>
              <a:rPr lang="es-ES" sz="2000" dirty="0" err="1"/>
              <a:t>aprova</a:t>
            </a:r>
            <a:r>
              <a:rPr lang="es-ES" sz="2000" dirty="0"/>
              <a:t> el Text </a:t>
            </a:r>
            <a:r>
              <a:rPr lang="es-ES" sz="2000" dirty="0" err="1"/>
              <a:t>Refòs</a:t>
            </a:r>
            <a:r>
              <a:rPr lang="es-ES" sz="2000" dirty="0"/>
              <a:t> de la </a:t>
            </a:r>
            <a:r>
              <a:rPr lang="es-ES" sz="2000" dirty="0" err="1"/>
              <a:t>llei</a:t>
            </a:r>
            <a:r>
              <a:rPr lang="es-ES" sz="2000" dirty="0"/>
              <a:t> </a:t>
            </a:r>
            <a:r>
              <a:rPr lang="es-ES" sz="2000" dirty="0" err="1"/>
              <a:t>d’Urbanisme</a:t>
            </a:r>
            <a:r>
              <a:rPr lang="es-ES" sz="2000" dirty="0"/>
              <a:t> de Catalunya </a:t>
            </a:r>
            <a:r>
              <a:rPr lang="es-ES" sz="2000" dirty="0" err="1"/>
              <a:t>preveu</a:t>
            </a:r>
            <a:r>
              <a:rPr lang="es-ES" sz="2000" dirty="0"/>
              <a:t> la </a:t>
            </a:r>
            <a:r>
              <a:rPr lang="es-ES" sz="2000" dirty="0" err="1"/>
              <a:t>constitució</a:t>
            </a:r>
            <a:r>
              <a:rPr lang="es-ES" sz="2000" dirty="0"/>
              <a:t> del </a:t>
            </a:r>
            <a:r>
              <a:rPr lang="es-ES" sz="2000" dirty="0" err="1"/>
              <a:t>dret</a:t>
            </a:r>
            <a:r>
              <a:rPr lang="es-ES" sz="2000" dirty="0"/>
              <a:t> de superficie. </a:t>
            </a:r>
          </a:p>
          <a:p>
            <a:pPr marL="0" indent="0" algn="just">
              <a:buNone/>
            </a:pPr>
            <a:endParaRPr lang="es-ES" sz="2400" dirty="0"/>
          </a:p>
          <a:p>
            <a:pPr lvl="1" algn="just"/>
            <a:r>
              <a:rPr lang="es-ES" sz="2000" dirty="0"/>
              <a:t>El </a:t>
            </a:r>
            <a:r>
              <a:rPr lang="es-ES" sz="2000" dirty="0" err="1"/>
              <a:t>Conveni</a:t>
            </a:r>
            <a:r>
              <a:rPr lang="es-ES" sz="2000" dirty="0"/>
              <a:t> </a:t>
            </a:r>
            <a:r>
              <a:rPr lang="es-ES" sz="2000" dirty="0" err="1"/>
              <a:t>amb</a:t>
            </a:r>
            <a:r>
              <a:rPr lang="es-ES" sz="2000" dirty="0"/>
              <a:t> les </a:t>
            </a:r>
            <a:r>
              <a:rPr lang="es-ES" sz="2000" dirty="0" err="1"/>
              <a:t>entitats</a:t>
            </a:r>
            <a:r>
              <a:rPr lang="es-ES" sz="2000" dirty="0"/>
              <a:t> </a:t>
            </a:r>
            <a:r>
              <a:rPr lang="es-ES" sz="2000" dirty="0" err="1"/>
              <a:t>sense</a:t>
            </a:r>
            <a:r>
              <a:rPr lang="es-ES" sz="2000" dirty="0"/>
              <a:t> </a:t>
            </a:r>
            <a:r>
              <a:rPr lang="es-ES" sz="2000" dirty="0" err="1"/>
              <a:t>ànim</a:t>
            </a:r>
            <a:r>
              <a:rPr lang="es-ES" sz="2000" dirty="0"/>
              <a:t> de lucre </a:t>
            </a:r>
            <a:r>
              <a:rPr lang="es-ES" sz="2000" dirty="0" err="1"/>
              <a:t>preveu</a:t>
            </a:r>
            <a:r>
              <a:rPr lang="es-ES" sz="2000" dirty="0"/>
              <a:t> en el pacte A) primer: </a:t>
            </a:r>
          </a:p>
          <a:p>
            <a:pPr algn="just"/>
            <a:endParaRPr lang="es-ES" sz="2400" dirty="0"/>
          </a:p>
          <a:p>
            <a:pPr lvl="1" algn="just"/>
            <a:r>
              <a:rPr lang="ca-ES" sz="2000" i="1" dirty="0"/>
              <a:t>1.- L’objecte del conveni és el d’establir des de l’Ajuntament de Barcelona i conjuntament amb l’Associació de Gestors de Polítiques Socials d’Habitatge de Catalunya (GHS) i les altres entitats socials signants les condicions per a la cessió de solars i finques públiques  municipals a favor de les cooperatives i fundacions, ambdues entitats socials sense ànim de lucre, amb la finalitat de construir-hi i rehabilitar-hi habitatges de protecció oficial destinat a lloguer assequible -les fundacions i cooperatives d’arrendament-  i a cessió del dret d’ús de l’habitatge (</a:t>
            </a:r>
            <a:r>
              <a:rPr lang="ca-ES" sz="2000" i="1" dirty="0" err="1"/>
              <a:t>cohabitatge</a:t>
            </a:r>
            <a:r>
              <a:rPr lang="ca-ES" sz="2000" i="1" dirty="0"/>
              <a:t>) -les cooperatives de </a:t>
            </a:r>
            <a:r>
              <a:rPr lang="ca-ES" sz="2000" i="1" dirty="0" err="1"/>
              <a:t>cohabitatge</a:t>
            </a:r>
            <a:r>
              <a:rPr lang="ca-ES" sz="2000" i="1" dirty="0"/>
              <a:t>- mitjançant la constitució d’un dret de superfície per cadascun dels solars i finques previstos en aquest Conveni</a:t>
            </a:r>
            <a:endParaRPr lang="es-ES" sz="2000" i="1" dirty="0"/>
          </a:p>
          <a:p>
            <a:endParaRPr lang="es-ES" dirty="0"/>
          </a:p>
        </p:txBody>
      </p: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A0871F8E-FBF9-47AF-8E69-7C937C2B6D5E}"/>
              </a:ext>
            </a:extLst>
          </p:cNvPr>
          <p:cNvCxnSpPr>
            <a:cxnSpLocks/>
          </p:cNvCxnSpPr>
          <p:nvPr/>
        </p:nvCxnSpPr>
        <p:spPr>
          <a:xfrm>
            <a:off x="896256" y="1553029"/>
            <a:ext cx="11295744" cy="0"/>
          </a:xfrm>
          <a:prstGeom prst="line">
            <a:avLst/>
          </a:prstGeom>
          <a:ln w="44450" cmpd="sng">
            <a:solidFill>
              <a:srgbClr val="C6290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ítulo 1">
            <a:extLst>
              <a:ext uri="{FF2B5EF4-FFF2-40B4-BE49-F238E27FC236}">
                <a16:creationId xmlns:a16="http://schemas.microsoft.com/office/drawing/2014/main" id="{6E93658D-6361-4D18-B47D-4204EFDF4C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s-ES" sz="2800" b="1" dirty="0" err="1">
                <a:latin typeface="Calibri "/>
              </a:rPr>
              <a:t>ii.a</a:t>
            </a:r>
            <a:r>
              <a:rPr lang="es-ES" sz="2800" b="1" dirty="0">
                <a:latin typeface="Calibri "/>
              </a:rPr>
              <a:t>) </a:t>
            </a:r>
            <a:r>
              <a:rPr lang="es-ES" sz="2800" b="1" dirty="0" err="1">
                <a:latin typeface="Calibri "/>
              </a:rPr>
              <a:t>Manteniment</a:t>
            </a:r>
            <a:r>
              <a:rPr lang="es-ES" sz="2800" b="1" dirty="0">
                <a:latin typeface="Calibri "/>
              </a:rPr>
              <a:t> de la </a:t>
            </a:r>
            <a:r>
              <a:rPr lang="es-ES" sz="2800" b="1" dirty="0" err="1">
                <a:latin typeface="Calibri "/>
              </a:rPr>
              <a:t>propietat</a:t>
            </a:r>
            <a:r>
              <a:rPr lang="es-ES" sz="2800" b="1" dirty="0">
                <a:latin typeface="Calibri "/>
              </a:rPr>
              <a:t> del </a:t>
            </a:r>
            <a:r>
              <a:rPr lang="es-ES" sz="2800" b="1" dirty="0" err="1">
                <a:latin typeface="Calibri "/>
              </a:rPr>
              <a:t>sòl</a:t>
            </a:r>
            <a:r>
              <a:rPr lang="es-ES" sz="2800" b="1" dirty="0">
                <a:latin typeface="Calibri "/>
              </a:rPr>
              <a:t> del </a:t>
            </a:r>
            <a:r>
              <a:rPr lang="es-ES" sz="2800" b="1" dirty="0" err="1">
                <a:latin typeface="Calibri "/>
              </a:rPr>
              <a:t>patrimoni</a:t>
            </a:r>
            <a:r>
              <a:rPr lang="es-ES" sz="2800" b="1" dirty="0">
                <a:latin typeface="Calibri "/>
              </a:rPr>
              <a:t> municipal del </a:t>
            </a:r>
            <a:r>
              <a:rPr lang="es-ES" sz="2800" b="1" dirty="0" err="1">
                <a:latin typeface="Calibri "/>
              </a:rPr>
              <a:t>sòl</a:t>
            </a:r>
            <a:r>
              <a:rPr lang="es-ES" sz="2800" b="1" dirty="0">
                <a:latin typeface="Calibri "/>
              </a:rPr>
              <a:t> i de </a:t>
            </a:r>
            <a:r>
              <a:rPr lang="es-ES" sz="2800" b="1" dirty="0" err="1">
                <a:latin typeface="Calibri "/>
              </a:rPr>
              <a:t>l’habitatge</a:t>
            </a:r>
            <a:endParaRPr lang="es-ES" sz="2800" b="1" dirty="0">
              <a:latin typeface="Calibri "/>
            </a:endParaRP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0E505609-E45B-4F22-9586-6BFE41283406}"/>
              </a:ext>
            </a:extLst>
          </p:cNvPr>
          <p:cNvSpPr/>
          <p:nvPr/>
        </p:nvSpPr>
        <p:spPr>
          <a:xfrm>
            <a:off x="10277475" y="5836381"/>
            <a:ext cx="1273415" cy="472285"/>
          </a:xfrm>
          <a:prstGeom prst="rect">
            <a:avLst/>
          </a:prstGeom>
          <a:blipFill dpi="0" rotWithShape="1">
            <a:blip r:embed="rId2">
              <a:alphaModFix amt="35000"/>
            </a:blip>
            <a:srcRect/>
            <a:stretch>
              <a:fillRect l="-7826" t="-60103" r="-12732" b="-1838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71386842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783CE4E-7C8B-4162-8E32-3D013F8445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2800" b="1" dirty="0" err="1">
                <a:latin typeface="+mn-lt"/>
              </a:rPr>
              <a:t>Finalitat</a:t>
            </a:r>
            <a:r>
              <a:rPr lang="es-ES" sz="2800" b="1" dirty="0">
                <a:latin typeface="+mn-lt"/>
              </a:rPr>
              <a:t> i causa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D4B187D-3E47-4531-8FB5-3A0A8F75D0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sz="2000" dirty="0"/>
          </a:p>
          <a:p>
            <a:pPr lvl="1"/>
            <a:r>
              <a:rPr lang="es-ES" sz="2000" dirty="0" err="1"/>
              <a:t>Manteniment</a:t>
            </a:r>
            <a:r>
              <a:rPr lang="es-ES" sz="2000" dirty="0"/>
              <a:t> del </a:t>
            </a:r>
            <a:r>
              <a:rPr lang="es-ES" sz="2000" dirty="0" err="1"/>
              <a:t>patrimoni</a:t>
            </a:r>
            <a:r>
              <a:rPr lang="es-ES" sz="2000" dirty="0"/>
              <a:t> municipal del </a:t>
            </a:r>
            <a:r>
              <a:rPr lang="es-ES" sz="2000" dirty="0" err="1"/>
              <a:t>sòl</a:t>
            </a:r>
            <a:r>
              <a:rPr lang="es-ES" sz="2000" dirty="0"/>
              <a:t>.</a:t>
            </a:r>
          </a:p>
          <a:p>
            <a:endParaRPr lang="es-ES" sz="2000" dirty="0"/>
          </a:p>
          <a:p>
            <a:pPr lvl="1"/>
            <a:r>
              <a:rPr lang="ca-ES" sz="2000" dirty="0"/>
              <a:t>Control a llarg termini de la finalitat social del sòl. </a:t>
            </a:r>
          </a:p>
          <a:p>
            <a:pPr marL="0" indent="0">
              <a:buNone/>
            </a:pPr>
            <a:endParaRPr lang="ca-ES" sz="2000" dirty="0"/>
          </a:p>
          <a:p>
            <a:pPr lvl="1"/>
            <a:r>
              <a:rPr lang="ca-ES" sz="2000" dirty="0"/>
              <a:t>Indirectament actuació com a operador a la ciutat.</a:t>
            </a:r>
          </a:p>
          <a:p>
            <a:endParaRPr lang="es-ES" dirty="0"/>
          </a:p>
        </p:txBody>
      </p: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3C33B1C7-F21D-42FB-8BEB-A61E43331EFE}"/>
              </a:ext>
            </a:extLst>
          </p:cNvPr>
          <p:cNvCxnSpPr>
            <a:cxnSpLocks/>
          </p:cNvCxnSpPr>
          <p:nvPr/>
        </p:nvCxnSpPr>
        <p:spPr>
          <a:xfrm>
            <a:off x="896256" y="1553029"/>
            <a:ext cx="11295744" cy="0"/>
          </a:xfrm>
          <a:prstGeom prst="line">
            <a:avLst/>
          </a:prstGeom>
          <a:ln w="44450" cmpd="sng">
            <a:solidFill>
              <a:srgbClr val="C6290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ángulo 6">
            <a:extLst>
              <a:ext uri="{FF2B5EF4-FFF2-40B4-BE49-F238E27FC236}">
                <a16:creationId xmlns:a16="http://schemas.microsoft.com/office/drawing/2014/main" id="{DBEC8FDF-B8E4-4946-A215-12FFA021614B}"/>
              </a:ext>
            </a:extLst>
          </p:cNvPr>
          <p:cNvSpPr/>
          <p:nvPr/>
        </p:nvSpPr>
        <p:spPr>
          <a:xfrm>
            <a:off x="10277475" y="5836381"/>
            <a:ext cx="1273415" cy="472285"/>
          </a:xfrm>
          <a:prstGeom prst="rect">
            <a:avLst/>
          </a:prstGeom>
          <a:blipFill dpi="0" rotWithShape="1">
            <a:blip r:embed="rId2">
              <a:alphaModFix amt="35000"/>
            </a:blip>
            <a:srcRect/>
            <a:stretch>
              <a:fillRect l="-7826" t="-60103" r="-12732" b="-1838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dirty="0"/>
          </a:p>
        </p:txBody>
      </p:sp>
      <p:pic>
        <p:nvPicPr>
          <p:cNvPr id="9" name="Imagen 8" descr="Diagrama, Dibujo de ingeniería&#10;&#10;Descripción generada automáticamente">
            <a:extLst>
              <a:ext uri="{FF2B5EF4-FFF2-40B4-BE49-F238E27FC236}">
                <a16:creationId xmlns:a16="http://schemas.microsoft.com/office/drawing/2014/main" id="{5D92A36F-442A-4ADC-BBF5-7B9A687F1B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914" b="89978" l="10000" r="94615">
                        <a14:foregroundMark x1="58769" y1="56681" x2="58769" y2="56681"/>
                        <a14:foregroundMark x1="55769" y1="44504" x2="55769" y2="44504"/>
                        <a14:foregroundMark x1="43846" y1="71552" x2="43846" y2="71552"/>
                        <a14:foregroundMark x1="44923" y1="54203" x2="44923" y2="54203"/>
                        <a14:foregroundMark x1="46154" y1="51616" x2="46154" y2="51616"/>
                        <a14:foregroundMark x1="82154" y1="51078" x2="82154" y2="51078"/>
                        <a14:foregroundMark x1="80692" y1="48168" x2="80692" y2="48168"/>
                        <a14:foregroundMark x1="79462" y1="45690" x2="79462" y2="45690"/>
                        <a14:foregroundMark x1="85077" y1="56573" x2="85077" y2="56573"/>
                        <a14:foregroundMark x1="83538" y1="53341" x2="83538" y2="53341"/>
                        <a14:foregroundMark x1="94615" y1="71767" x2="94615" y2="7176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5568" y="681037"/>
            <a:ext cx="960711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854899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F47D0B7-2757-46F2-AC73-61C607DA51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2800" b="1" dirty="0" err="1">
                <a:latin typeface="Calibri "/>
              </a:rPr>
              <a:t>ii.b</a:t>
            </a:r>
            <a:r>
              <a:rPr lang="es-ES" sz="2800" b="1" dirty="0">
                <a:latin typeface="Calibri "/>
              </a:rPr>
              <a:t>) Característiques del </a:t>
            </a:r>
            <a:r>
              <a:rPr lang="es-ES" sz="2800" b="1" dirty="0" err="1">
                <a:latin typeface="Calibri "/>
              </a:rPr>
              <a:t>dret</a:t>
            </a:r>
            <a:r>
              <a:rPr lang="es-ES" sz="2800" b="1" dirty="0">
                <a:latin typeface="Calibri "/>
              </a:rPr>
              <a:t> de </a:t>
            </a:r>
            <a:r>
              <a:rPr lang="es-ES" sz="2800" b="1" dirty="0" err="1">
                <a:latin typeface="Calibri "/>
              </a:rPr>
              <a:t>superfície</a:t>
            </a:r>
            <a:endParaRPr lang="es-ES" sz="2800" b="1" dirty="0">
              <a:latin typeface="Calibri "/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746706E-2EAF-44C4-8658-186CC7E4E5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1"/>
            <a:r>
              <a:rPr lang="es-ES" sz="2500" dirty="0" err="1"/>
              <a:t>Regulat</a:t>
            </a:r>
            <a:r>
              <a:rPr lang="es-ES" sz="2500" dirty="0"/>
              <a:t> en </a:t>
            </a:r>
            <a:r>
              <a:rPr lang="es-ES" sz="2500" dirty="0" err="1"/>
              <a:t>l’article</a:t>
            </a:r>
            <a:r>
              <a:rPr lang="es-ES" sz="2500" dirty="0"/>
              <a:t> 564-1 del </a:t>
            </a:r>
            <a:r>
              <a:rPr lang="es-ES" sz="2500" dirty="0" err="1"/>
              <a:t>Codi</a:t>
            </a:r>
            <a:r>
              <a:rPr lang="es-ES" sz="2500" dirty="0"/>
              <a:t> Civil de Catalunya.</a:t>
            </a:r>
          </a:p>
          <a:p>
            <a:endParaRPr lang="es-ES" sz="2900" dirty="0"/>
          </a:p>
          <a:p>
            <a:pPr lvl="1"/>
            <a:r>
              <a:rPr lang="es-ES" sz="2500" dirty="0" err="1"/>
              <a:t>És</a:t>
            </a:r>
            <a:r>
              <a:rPr lang="es-ES" sz="2500" dirty="0"/>
              <a:t> un </a:t>
            </a:r>
            <a:r>
              <a:rPr lang="es-ES" sz="2500" dirty="0" err="1"/>
              <a:t>dret</a:t>
            </a:r>
            <a:r>
              <a:rPr lang="es-ES" sz="2500" dirty="0"/>
              <a:t> real que </a:t>
            </a:r>
            <a:r>
              <a:rPr lang="es-ES" sz="2500" dirty="0" err="1"/>
              <a:t>s’ha</a:t>
            </a:r>
            <a:r>
              <a:rPr lang="es-ES" sz="2500" dirty="0"/>
              <a:t> de constituir en escriptura pública i causar </a:t>
            </a:r>
            <a:r>
              <a:rPr lang="es-ES" sz="2500" dirty="0" err="1"/>
              <a:t>inscripció</a:t>
            </a:r>
            <a:r>
              <a:rPr lang="es-ES" sz="2500" dirty="0"/>
              <a:t> en el Registre de la </a:t>
            </a:r>
            <a:r>
              <a:rPr lang="es-ES" sz="2500" dirty="0" err="1"/>
              <a:t>Propietat</a:t>
            </a:r>
            <a:r>
              <a:rPr lang="es-ES" sz="2500" dirty="0"/>
              <a:t> (</a:t>
            </a:r>
            <a:r>
              <a:rPr lang="es-ES" sz="2500" dirty="0" err="1"/>
              <a:t>article</a:t>
            </a:r>
            <a:r>
              <a:rPr lang="es-ES" sz="2500" dirty="0"/>
              <a:t> 564-3).</a:t>
            </a:r>
          </a:p>
          <a:p>
            <a:endParaRPr lang="es-ES" sz="2900" dirty="0"/>
          </a:p>
          <a:p>
            <a:pPr lvl="1"/>
            <a:r>
              <a:rPr lang="ca-ES" sz="2500" dirty="0"/>
              <a:t>El termini és el màxim que preveu el Codi Civil: 99 anys.</a:t>
            </a:r>
          </a:p>
          <a:p>
            <a:pPr marL="0" indent="0">
              <a:buNone/>
            </a:pPr>
            <a:endParaRPr lang="ca-ES" sz="2900" dirty="0"/>
          </a:p>
          <a:p>
            <a:pPr lvl="1"/>
            <a:r>
              <a:rPr lang="ca-ES" sz="2500" dirty="0"/>
              <a:t>Finalitzats els 99 la construcció reverteix a l’Ajuntament de Barcelona.</a:t>
            </a:r>
          </a:p>
          <a:p>
            <a:endParaRPr lang="ca-ES" sz="2900" dirty="0"/>
          </a:p>
          <a:p>
            <a:pPr lvl="1"/>
            <a:r>
              <a:rPr lang="ca-ES" sz="2500" dirty="0"/>
              <a:t>Cànon: durant els 25 primers anys (hipoteca) 0 euros, a partir de l’any 25 1,43 euros m2 més IPC (114 euros mensuals per un habitatge de 80 m2).</a:t>
            </a:r>
          </a:p>
          <a:p>
            <a:endParaRPr lang="ca-ES" sz="2900" dirty="0"/>
          </a:p>
          <a:p>
            <a:pPr lvl="1"/>
            <a:r>
              <a:rPr lang="ca-ES" sz="2500" dirty="0"/>
              <a:t>Si s’ha rebut subvenció municipal (7% o 16% cost de construcció) a partir del pagament del préstec hipotecari s’ha de pagar a l’Ajuntament el 50% dels beneficis o excedents de la promoció, que haurà de revertir en un operador social (CLT).</a:t>
            </a:r>
          </a:p>
          <a:p>
            <a:endParaRPr lang="es-ES" dirty="0"/>
          </a:p>
        </p:txBody>
      </p: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EF7A69A7-C013-4D0C-A84B-A7A3AB9AC05E}"/>
              </a:ext>
            </a:extLst>
          </p:cNvPr>
          <p:cNvCxnSpPr>
            <a:cxnSpLocks/>
          </p:cNvCxnSpPr>
          <p:nvPr/>
        </p:nvCxnSpPr>
        <p:spPr>
          <a:xfrm>
            <a:off x="896256" y="1553029"/>
            <a:ext cx="11295744" cy="0"/>
          </a:xfrm>
          <a:prstGeom prst="line">
            <a:avLst/>
          </a:prstGeom>
          <a:ln w="44450" cmpd="sng">
            <a:solidFill>
              <a:srgbClr val="C6290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ángulo 4">
            <a:extLst>
              <a:ext uri="{FF2B5EF4-FFF2-40B4-BE49-F238E27FC236}">
                <a16:creationId xmlns:a16="http://schemas.microsoft.com/office/drawing/2014/main" id="{87D1C01D-BBB8-488C-A538-81416048710A}"/>
              </a:ext>
            </a:extLst>
          </p:cNvPr>
          <p:cNvSpPr/>
          <p:nvPr/>
        </p:nvSpPr>
        <p:spPr>
          <a:xfrm>
            <a:off x="10277475" y="5836381"/>
            <a:ext cx="1273415" cy="472285"/>
          </a:xfrm>
          <a:prstGeom prst="rect">
            <a:avLst/>
          </a:prstGeom>
          <a:blipFill dpi="0" rotWithShape="1">
            <a:blip r:embed="rId2">
              <a:alphaModFix amt="35000"/>
            </a:blip>
            <a:srcRect/>
            <a:stretch>
              <a:fillRect l="-7826" t="-60103" r="-12732" b="-1838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36722541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000"/>
            <a:biLevel thresh="25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>
            <a:extLst>
              <a:ext uri="{FF2B5EF4-FFF2-40B4-BE49-F238E27FC236}">
                <a16:creationId xmlns:a16="http://schemas.microsoft.com/office/drawing/2014/main" id="{530EF710-00DA-4C0C-A144-6BAD9440FB02}"/>
              </a:ext>
            </a:extLst>
          </p:cNvPr>
          <p:cNvSpPr/>
          <p:nvPr/>
        </p:nvSpPr>
        <p:spPr>
          <a:xfrm>
            <a:off x="2054927" y="2913107"/>
            <a:ext cx="8082146" cy="3944893"/>
          </a:xfrm>
          <a:prstGeom prst="rect">
            <a:avLst/>
          </a:prstGeom>
          <a:blipFill dpi="0" rotWithShape="1">
            <a:blip r:embed="rId3">
              <a:alphaModFix amt="7000"/>
            </a:blip>
            <a:srcRect/>
            <a:stretch>
              <a:fillRect b="-100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DCA797D2-52DC-481B-BAEA-BFA132D5E0A7}"/>
              </a:ext>
            </a:extLst>
          </p:cNvPr>
          <p:cNvCxnSpPr>
            <a:cxnSpLocks/>
          </p:cNvCxnSpPr>
          <p:nvPr/>
        </p:nvCxnSpPr>
        <p:spPr>
          <a:xfrm>
            <a:off x="896256" y="1553029"/>
            <a:ext cx="11295744" cy="0"/>
          </a:xfrm>
          <a:prstGeom prst="line">
            <a:avLst/>
          </a:prstGeom>
          <a:ln w="44450" cmpd="sng">
            <a:solidFill>
              <a:srgbClr val="C6290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bject 3">
            <a:extLst>
              <a:ext uri="{FF2B5EF4-FFF2-40B4-BE49-F238E27FC236}">
                <a16:creationId xmlns:a16="http://schemas.microsoft.com/office/drawing/2014/main" id="{ADAA7BAE-5B45-4A32-8641-B162CAF5AB9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0" y="613691"/>
            <a:ext cx="10515600" cy="82843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2800" b="1" spc="-5" dirty="0">
                <a:latin typeface="+mn-lt"/>
              </a:rPr>
              <a:t>Crisis de </a:t>
            </a:r>
            <a:r>
              <a:rPr sz="2800" b="1" dirty="0">
                <a:latin typeface="+mn-lt"/>
              </a:rPr>
              <a:t>la </a:t>
            </a:r>
            <a:r>
              <a:rPr sz="2800" b="1" spc="-5" dirty="0">
                <a:latin typeface="+mn-lt"/>
              </a:rPr>
              <a:t>vivienda: </a:t>
            </a:r>
            <a:br>
              <a:rPr lang="es-ES" sz="2800" b="1" spc="-5" dirty="0">
                <a:latin typeface="+mn-lt"/>
              </a:rPr>
            </a:br>
            <a:r>
              <a:rPr sz="2500" b="0" dirty="0">
                <a:latin typeface="+mn-lt"/>
                <a:cs typeface="Arial MT"/>
              </a:rPr>
              <a:t>Barcelona ha </a:t>
            </a:r>
            <a:r>
              <a:rPr sz="2500" b="0" spc="-5" dirty="0">
                <a:latin typeface="+mn-lt"/>
                <a:cs typeface="Arial MT"/>
              </a:rPr>
              <a:t>vivido </a:t>
            </a:r>
            <a:r>
              <a:rPr sz="2500" b="0" dirty="0">
                <a:latin typeface="+mn-lt"/>
                <a:cs typeface="Arial MT"/>
              </a:rPr>
              <a:t>dos burbujas, </a:t>
            </a:r>
            <a:r>
              <a:rPr sz="2500" b="0" spc="-5" dirty="0">
                <a:latin typeface="+mn-lt"/>
                <a:cs typeface="Arial MT"/>
              </a:rPr>
              <a:t>la </a:t>
            </a:r>
            <a:r>
              <a:rPr sz="2500" b="0" spc="-545" dirty="0">
                <a:latin typeface="+mn-lt"/>
                <a:cs typeface="Arial MT"/>
              </a:rPr>
              <a:t> </a:t>
            </a:r>
            <a:r>
              <a:rPr sz="2500" b="0" dirty="0">
                <a:latin typeface="+mn-lt"/>
                <a:cs typeface="Arial MT"/>
              </a:rPr>
              <a:t>burbuja</a:t>
            </a:r>
            <a:r>
              <a:rPr sz="2500" b="0" spc="-35" dirty="0">
                <a:latin typeface="+mn-lt"/>
                <a:cs typeface="Arial MT"/>
              </a:rPr>
              <a:t> </a:t>
            </a:r>
            <a:r>
              <a:rPr sz="2500" b="0" spc="-5" dirty="0">
                <a:latin typeface="+mn-lt"/>
                <a:cs typeface="Arial MT"/>
              </a:rPr>
              <a:t>inmobiliaria </a:t>
            </a:r>
            <a:r>
              <a:rPr sz="2500" b="0" dirty="0">
                <a:latin typeface="+mn-lt"/>
                <a:cs typeface="Arial MT"/>
              </a:rPr>
              <a:t>y</a:t>
            </a:r>
            <a:r>
              <a:rPr sz="2500" b="0" spc="-15" dirty="0">
                <a:latin typeface="+mn-lt"/>
                <a:cs typeface="Arial MT"/>
              </a:rPr>
              <a:t> </a:t>
            </a:r>
            <a:r>
              <a:rPr sz="2500" b="0" dirty="0">
                <a:latin typeface="+mn-lt"/>
                <a:cs typeface="Arial MT"/>
              </a:rPr>
              <a:t>la</a:t>
            </a:r>
            <a:r>
              <a:rPr sz="2500" b="0" spc="-5" dirty="0">
                <a:latin typeface="+mn-lt"/>
                <a:cs typeface="Arial MT"/>
              </a:rPr>
              <a:t> </a:t>
            </a:r>
            <a:r>
              <a:rPr sz="2500" b="0" dirty="0">
                <a:latin typeface="+mn-lt"/>
                <a:cs typeface="Arial MT"/>
              </a:rPr>
              <a:t>burbuja</a:t>
            </a:r>
            <a:r>
              <a:rPr sz="2500" b="0" spc="-30" dirty="0">
                <a:latin typeface="+mn-lt"/>
                <a:cs typeface="Arial MT"/>
              </a:rPr>
              <a:t> </a:t>
            </a:r>
            <a:r>
              <a:rPr sz="2500" b="0" dirty="0">
                <a:latin typeface="+mn-lt"/>
                <a:cs typeface="Arial MT"/>
              </a:rPr>
              <a:t>de</a:t>
            </a:r>
            <a:r>
              <a:rPr sz="2500" b="0" spc="-15" dirty="0">
                <a:latin typeface="+mn-lt"/>
                <a:cs typeface="Arial MT"/>
              </a:rPr>
              <a:t> </a:t>
            </a:r>
            <a:r>
              <a:rPr sz="2500" b="0" dirty="0">
                <a:latin typeface="+mn-lt"/>
                <a:cs typeface="Arial MT"/>
              </a:rPr>
              <a:t>alquiler</a:t>
            </a:r>
            <a:endParaRPr sz="2500" dirty="0">
              <a:latin typeface="+mn-lt"/>
              <a:cs typeface="Arial MT"/>
            </a:endParaRPr>
          </a:p>
        </p:txBody>
      </p:sp>
      <p:grpSp>
        <p:nvGrpSpPr>
          <p:cNvPr id="134" name="object 5">
            <a:extLst>
              <a:ext uri="{FF2B5EF4-FFF2-40B4-BE49-F238E27FC236}">
                <a16:creationId xmlns:a16="http://schemas.microsoft.com/office/drawing/2014/main" id="{F4187093-D4C2-49EB-A1C6-8EBB2C5FECC5}"/>
              </a:ext>
            </a:extLst>
          </p:cNvPr>
          <p:cNvGrpSpPr/>
          <p:nvPr/>
        </p:nvGrpSpPr>
        <p:grpSpPr>
          <a:xfrm>
            <a:off x="931280" y="1699312"/>
            <a:ext cx="10422520" cy="5121040"/>
            <a:chOff x="-177618" y="1837767"/>
            <a:chExt cx="10422520" cy="5121040"/>
          </a:xfrm>
        </p:grpSpPr>
        <p:sp>
          <p:nvSpPr>
            <p:cNvPr id="135" name="object 6">
              <a:extLst>
                <a:ext uri="{FF2B5EF4-FFF2-40B4-BE49-F238E27FC236}">
                  <a16:creationId xmlns:a16="http://schemas.microsoft.com/office/drawing/2014/main" id="{4A077155-C48C-4E6B-8D5E-68249983863A}"/>
                </a:ext>
              </a:extLst>
            </p:cNvPr>
            <p:cNvSpPr/>
            <p:nvPr/>
          </p:nvSpPr>
          <p:spPr>
            <a:xfrm>
              <a:off x="-177618" y="1837767"/>
              <a:ext cx="10422520" cy="5121040"/>
            </a:xfrm>
            <a:custGeom>
              <a:avLst/>
              <a:gdLst/>
              <a:ahLst/>
              <a:cxnLst/>
              <a:rect l="l" t="t" r="r" b="b"/>
              <a:pathLst>
                <a:path w="8366759" h="3961129">
                  <a:moveTo>
                    <a:pt x="8366759" y="0"/>
                  </a:moveTo>
                  <a:lnTo>
                    <a:pt x="0" y="0"/>
                  </a:lnTo>
                  <a:lnTo>
                    <a:pt x="0" y="3960876"/>
                  </a:lnTo>
                  <a:lnTo>
                    <a:pt x="8366759" y="3960876"/>
                  </a:lnTo>
                  <a:lnTo>
                    <a:pt x="836675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" name="object 7">
              <a:extLst>
                <a:ext uri="{FF2B5EF4-FFF2-40B4-BE49-F238E27FC236}">
                  <a16:creationId xmlns:a16="http://schemas.microsoft.com/office/drawing/2014/main" id="{3AF71C1D-8D0D-438E-ACB3-B471130BA4A0}"/>
                </a:ext>
              </a:extLst>
            </p:cNvPr>
            <p:cNvSpPr/>
            <p:nvPr/>
          </p:nvSpPr>
          <p:spPr>
            <a:xfrm>
              <a:off x="1679448" y="5788151"/>
              <a:ext cx="6690359" cy="0"/>
            </a:xfrm>
            <a:custGeom>
              <a:avLst/>
              <a:gdLst/>
              <a:ahLst/>
              <a:cxnLst/>
              <a:rect l="l" t="t" r="r" b="b"/>
              <a:pathLst>
                <a:path w="6690359">
                  <a:moveTo>
                    <a:pt x="0" y="0"/>
                  </a:moveTo>
                  <a:lnTo>
                    <a:pt x="6690359" y="0"/>
                  </a:lnTo>
                </a:path>
              </a:pathLst>
            </a:custGeom>
            <a:ln w="6096">
              <a:solidFill>
                <a:srgbClr val="DADAD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" name="object 8">
              <a:extLst>
                <a:ext uri="{FF2B5EF4-FFF2-40B4-BE49-F238E27FC236}">
                  <a16:creationId xmlns:a16="http://schemas.microsoft.com/office/drawing/2014/main" id="{AE34B45D-3D18-4A3F-BE70-A61687E37294}"/>
                </a:ext>
              </a:extLst>
            </p:cNvPr>
            <p:cNvSpPr/>
            <p:nvPr/>
          </p:nvSpPr>
          <p:spPr>
            <a:xfrm>
              <a:off x="1679448" y="5495543"/>
              <a:ext cx="6690359" cy="0"/>
            </a:xfrm>
            <a:custGeom>
              <a:avLst/>
              <a:gdLst/>
              <a:ahLst/>
              <a:cxnLst/>
              <a:rect l="l" t="t" r="r" b="b"/>
              <a:pathLst>
                <a:path w="6690359">
                  <a:moveTo>
                    <a:pt x="0" y="0"/>
                  </a:moveTo>
                  <a:lnTo>
                    <a:pt x="3627119" y="0"/>
                  </a:lnTo>
                </a:path>
                <a:path w="6690359">
                  <a:moveTo>
                    <a:pt x="3767328" y="0"/>
                  </a:moveTo>
                  <a:lnTo>
                    <a:pt x="4331208" y="0"/>
                  </a:lnTo>
                </a:path>
                <a:path w="6690359">
                  <a:moveTo>
                    <a:pt x="4471416" y="0"/>
                  </a:moveTo>
                  <a:lnTo>
                    <a:pt x="4683252" y="0"/>
                  </a:lnTo>
                </a:path>
                <a:path w="6690359">
                  <a:moveTo>
                    <a:pt x="4824983" y="0"/>
                  </a:moveTo>
                  <a:lnTo>
                    <a:pt x="6690359" y="0"/>
                  </a:lnTo>
                </a:path>
              </a:pathLst>
            </a:custGeom>
            <a:ln w="6095">
              <a:solidFill>
                <a:srgbClr val="DADAD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" name="object 9">
              <a:extLst>
                <a:ext uri="{FF2B5EF4-FFF2-40B4-BE49-F238E27FC236}">
                  <a16:creationId xmlns:a16="http://schemas.microsoft.com/office/drawing/2014/main" id="{026E851C-D37A-4D0E-9C29-FD670A5C1A5C}"/>
                </a:ext>
              </a:extLst>
            </p:cNvPr>
            <p:cNvSpPr/>
            <p:nvPr/>
          </p:nvSpPr>
          <p:spPr>
            <a:xfrm>
              <a:off x="1679448" y="5201411"/>
              <a:ext cx="6690359" cy="3175"/>
            </a:xfrm>
            <a:custGeom>
              <a:avLst/>
              <a:gdLst/>
              <a:ahLst/>
              <a:cxnLst/>
              <a:rect l="l" t="t" r="r" b="b"/>
              <a:pathLst>
                <a:path w="6690359" h="3175">
                  <a:moveTo>
                    <a:pt x="0" y="0"/>
                  </a:moveTo>
                  <a:lnTo>
                    <a:pt x="809244" y="0"/>
                  </a:lnTo>
                </a:path>
                <a:path w="6690359" h="3175">
                  <a:moveTo>
                    <a:pt x="950976" y="0"/>
                  </a:moveTo>
                  <a:lnTo>
                    <a:pt x="1161288" y="0"/>
                  </a:lnTo>
                </a:path>
                <a:path w="6690359" h="3175">
                  <a:moveTo>
                    <a:pt x="1303020" y="0"/>
                  </a:moveTo>
                  <a:lnTo>
                    <a:pt x="1513332" y="0"/>
                  </a:lnTo>
                </a:path>
                <a:path w="6690359" h="3175">
                  <a:moveTo>
                    <a:pt x="1655064" y="0"/>
                  </a:moveTo>
                  <a:lnTo>
                    <a:pt x="1866900" y="0"/>
                  </a:lnTo>
                </a:path>
                <a:path w="6690359" h="3175">
                  <a:moveTo>
                    <a:pt x="2007108" y="0"/>
                  </a:moveTo>
                  <a:lnTo>
                    <a:pt x="2218943" y="0"/>
                  </a:lnTo>
                </a:path>
                <a:path w="6690359" h="3175">
                  <a:moveTo>
                    <a:pt x="2359152" y="0"/>
                  </a:moveTo>
                  <a:lnTo>
                    <a:pt x="2570988" y="0"/>
                  </a:lnTo>
                </a:path>
                <a:path w="6690359" h="3175">
                  <a:moveTo>
                    <a:pt x="2711196" y="0"/>
                  </a:moveTo>
                  <a:lnTo>
                    <a:pt x="2923031" y="0"/>
                  </a:lnTo>
                </a:path>
                <a:path w="6690359" h="3175">
                  <a:moveTo>
                    <a:pt x="3063240" y="0"/>
                  </a:moveTo>
                  <a:lnTo>
                    <a:pt x="5035296" y="0"/>
                  </a:lnTo>
                </a:path>
                <a:path w="6690359" h="3175">
                  <a:moveTo>
                    <a:pt x="5177028" y="0"/>
                  </a:moveTo>
                  <a:lnTo>
                    <a:pt x="5387340" y="0"/>
                  </a:lnTo>
                </a:path>
                <a:path w="6690359" h="3175">
                  <a:moveTo>
                    <a:pt x="5529072" y="0"/>
                  </a:moveTo>
                  <a:lnTo>
                    <a:pt x="5739383" y="0"/>
                  </a:lnTo>
                </a:path>
                <a:path w="6690359" h="3175">
                  <a:moveTo>
                    <a:pt x="5881115" y="0"/>
                  </a:moveTo>
                  <a:lnTo>
                    <a:pt x="6091428" y="0"/>
                  </a:lnTo>
                </a:path>
                <a:path w="6690359" h="3175">
                  <a:moveTo>
                    <a:pt x="6233159" y="0"/>
                  </a:moveTo>
                  <a:lnTo>
                    <a:pt x="6444996" y="0"/>
                  </a:lnTo>
                </a:path>
                <a:path w="6690359" h="3175">
                  <a:moveTo>
                    <a:pt x="6585204" y="0"/>
                  </a:moveTo>
                  <a:lnTo>
                    <a:pt x="6690359" y="0"/>
                  </a:lnTo>
                </a:path>
                <a:path w="6690359" h="3175">
                  <a:moveTo>
                    <a:pt x="0" y="3048"/>
                  </a:moveTo>
                  <a:lnTo>
                    <a:pt x="3275076" y="3048"/>
                  </a:lnTo>
                </a:path>
                <a:path w="6690359" h="3175">
                  <a:moveTo>
                    <a:pt x="3415284" y="3048"/>
                  </a:moveTo>
                  <a:lnTo>
                    <a:pt x="3627119" y="3048"/>
                  </a:lnTo>
                </a:path>
                <a:path w="6690359" h="3175">
                  <a:moveTo>
                    <a:pt x="3767328" y="3048"/>
                  </a:moveTo>
                  <a:lnTo>
                    <a:pt x="3979164" y="3048"/>
                  </a:lnTo>
                </a:path>
                <a:path w="6690359" h="3175">
                  <a:moveTo>
                    <a:pt x="4119372" y="3048"/>
                  </a:moveTo>
                  <a:lnTo>
                    <a:pt x="4331208" y="3048"/>
                  </a:lnTo>
                </a:path>
                <a:path w="6690359" h="3175">
                  <a:moveTo>
                    <a:pt x="4471416" y="3048"/>
                  </a:moveTo>
                  <a:lnTo>
                    <a:pt x="4683252" y="3048"/>
                  </a:lnTo>
                </a:path>
                <a:path w="6690359" h="3175">
                  <a:moveTo>
                    <a:pt x="4824983" y="3048"/>
                  </a:moveTo>
                  <a:lnTo>
                    <a:pt x="6690359" y="3048"/>
                  </a:lnTo>
                </a:path>
              </a:pathLst>
            </a:custGeom>
            <a:ln w="3175">
              <a:solidFill>
                <a:srgbClr val="DADAD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" name="object 10">
              <a:extLst>
                <a:ext uri="{FF2B5EF4-FFF2-40B4-BE49-F238E27FC236}">
                  <a16:creationId xmlns:a16="http://schemas.microsoft.com/office/drawing/2014/main" id="{81FEA616-C6F7-493B-A1D7-3461C229639D}"/>
                </a:ext>
              </a:extLst>
            </p:cNvPr>
            <p:cNvSpPr/>
            <p:nvPr/>
          </p:nvSpPr>
          <p:spPr>
            <a:xfrm>
              <a:off x="1679448" y="4032503"/>
              <a:ext cx="6690359" cy="878205"/>
            </a:xfrm>
            <a:custGeom>
              <a:avLst/>
              <a:gdLst/>
              <a:ahLst/>
              <a:cxnLst/>
              <a:rect l="l" t="t" r="r" b="b"/>
              <a:pathLst>
                <a:path w="6690359" h="878204">
                  <a:moveTo>
                    <a:pt x="0" y="877824"/>
                  </a:moveTo>
                  <a:lnTo>
                    <a:pt x="457200" y="877824"/>
                  </a:lnTo>
                </a:path>
                <a:path w="6690359" h="878204">
                  <a:moveTo>
                    <a:pt x="598932" y="877824"/>
                  </a:moveTo>
                  <a:lnTo>
                    <a:pt x="809244" y="877824"/>
                  </a:lnTo>
                </a:path>
                <a:path w="6690359" h="878204">
                  <a:moveTo>
                    <a:pt x="950976" y="877824"/>
                  </a:moveTo>
                  <a:lnTo>
                    <a:pt x="1161288" y="877824"/>
                  </a:lnTo>
                </a:path>
                <a:path w="6690359" h="878204">
                  <a:moveTo>
                    <a:pt x="1303020" y="877824"/>
                  </a:moveTo>
                  <a:lnTo>
                    <a:pt x="1513332" y="877824"/>
                  </a:lnTo>
                </a:path>
                <a:path w="6690359" h="878204">
                  <a:moveTo>
                    <a:pt x="1655064" y="877824"/>
                  </a:moveTo>
                  <a:lnTo>
                    <a:pt x="1866900" y="877824"/>
                  </a:lnTo>
                </a:path>
                <a:path w="6690359" h="878204">
                  <a:moveTo>
                    <a:pt x="2007108" y="877824"/>
                  </a:moveTo>
                  <a:lnTo>
                    <a:pt x="2218943" y="877824"/>
                  </a:lnTo>
                </a:path>
                <a:path w="6690359" h="878204">
                  <a:moveTo>
                    <a:pt x="2359152" y="877824"/>
                  </a:moveTo>
                  <a:lnTo>
                    <a:pt x="2570988" y="877824"/>
                  </a:lnTo>
                </a:path>
                <a:path w="6690359" h="878204">
                  <a:moveTo>
                    <a:pt x="2711196" y="877824"/>
                  </a:moveTo>
                  <a:lnTo>
                    <a:pt x="2923031" y="877824"/>
                  </a:lnTo>
                </a:path>
                <a:path w="6690359" h="878204">
                  <a:moveTo>
                    <a:pt x="3063240" y="877824"/>
                  </a:moveTo>
                  <a:lnTo>
                    <a:pt x="5387340" y="877824"/>
                  </a:lnTo>
                </a:path>
                <a:path w="6690359" h="878204">
                  <a:moveTo>
                    <a:pt x="5529072" y="877824"/>
                  </a:moveTo>
                  <a:lnTo>
                    <a:pt x="5739383" y="877824"/>
                  </a:lnTo>
                </a:path>
                <a:path w="6690359" h="878204">
                  <a:moveTo>
                    <a:pt x="5881115" y="877824"/>
                  </a:moveTo>
                  <a:lnTo>
                    <a:pt x="6091428" y="877824"/>
                  </a:lnTo>
                </a:path>
                <a:path w="6690359" h="878204">
                  <a:moveTo>
                    <a:pt x="6233159" y="877824"/>
                  </a:moveTo>
                  <a:lnTo>
                    <a:pt x="6444996" y="877824"/>
                  </a:lnTo>
                </a:path>
                <a:path w="6690359" h="878204">
                  <a:moveTo>
                    <a:pt x="6585204" y="877824"/>
                  </a:moveTo>
                  <a:lnTo>
                    <a:pt x="6690359" y="877824"/>
                  </a:lnTo>
                </a:path>
                <a:path w="6690359" h="878204">
                  <a:moveTo>
                    <a:pt x="0" y="585216"/>
                  </a:moveTo>
                  <a:lnTo>
                    <a:pt x="457200" y="585216"/>
                  </a:lnTo>
                </a:path>
                <a:path w="6690359" h="878204">
                  <a:moveTo>
                    <a:pt x="598932" y="585216"/>
                  </a:moveTo>
                  <a:lnTo>
                    <a:pt x="809244" y="585216"/>
                  </a:lnTo>
                </a:path>
                <a:path w="6690359" h="878204">
                  <a:moveTo>
                    <a:pt x="950976" y="585216"/>
                  </a:moveTo>
                  <a:lnTo>
                    <a:pt x="1866900" y="585216"/>
                  </a:lnTo>
                </a:path>
                <a:path w="6690359" h="878204">
                  <a:moveTo>
                    <a:pt x="2007108" y="585216"/>
                  </a:moveTo>
                  <a:lnTo>
                    <a:pt x="2218943" y="585216"/>
                  </a:lnTo>
                </a:path>
                <a:path w="6690359" h="878204">
                  <a:moveTo>
                    <a:pt x="2359152" y="585216"/>
                  </a:moveTo>
                  <a:lnTo>
                    <a:pt x="2570988" y="585216"/>
                  </a:lnTo>
                </a:path>
                <a:path w="6690359" h="878204">
                  <a:moveTo>
                    <a:pt x="2711196" y="585216"/>
                  </a:moveTo>
                  <a:lnTo>
                    <a:pt x="5387340" y="585216"/>
                  </a:lnTo>
                </a:path>
                <a:path w="6690359" h="878204">
                  <a:moveTo>
                    <a:pt x="5529072" y="585216"/>
                  </a:moveTo>
                  <a:lnTo>
                    <a:pt x="5739383" y="585216"/>
                  </a:lnTo>
                </a:path>
                <a:path w="6690359" h="878204">
                  <a:moveTo>
                    <a:pt x="5881115" y="585216"/>
                  </a:moveTo>
                  <a:lnTo>
                    <a:pt x="6091428" y="585216"/>
                  </a:lnTo>
                </a:path>
                <a:path w="6690359" h="878204">
                  <a:moveTo>
                    <a:pt x="6233159" y="585216"/>
                  </a:moveTo>
                  <a:lnTo>
                    <a:pt x="6690359" y="585216"/>
                  </a:lnTo>
                </a:path>
                <a:path w="6690359" h="878204">
                  <a:moveTo>
                    <a:pt x="0" y="292608"/>
                  </a:moveTo>
                  <a:lnTo>
                    <a:pt x="457200" y="292608"/>
                  </a:lnTo>
                </a:path>
                <a:path w="6690359" h="878204">
                  <a:moveTo>
                    <a:pt x="598932" y="292608"/>
                  </a:moveTo>
                  <a:lnTo>
                    <a:pt x="809244" y="292608"/>
                  </a:lnTo>
                </a:path>
                <a:path w="6690359" h="878204">
                  <a:moveTo>
                    <a:pt x="950976" y="292608"/>
                  </a:moveTo>
                  <a:lnTo>
                    <a:pt x="2570988" y="292608"/>
                  </a:lnTo>
                </a:path>
                <a:path w="6690359" h="878204">
                  <a:moveTo>
                    <a:pt x="2711196" y="292608"/>
                  </a:moveTo>
                  <a:lnTo>
                    <a:pt x="6690359" y="292608"/>
                  </a:lnTo>
                </a:path>
                <a:path w="6690359" h="878204">
                  <a:moveTo>
                    <a:pt x="0" y="0"/>
                  </a:moveTo>
                  <a:lnTo>
                    <a:pt x="457200" y="0"/>
                  </a:lnTo>
                </a:path>
                <a:path w="6690359" h="878204">
                  <a:moveTo>
                    <a:pt x="598932" y="0"/>
                  </a:moveTo>
                  <a:lnTo>
                    <a:pt x="6690359" y="0"/>
                  </a:lnTo>
                </a:path>
              </a:pathLst>
            </a:custGeom>
            <a:ln w="6096">
              <a:solidFill>
                <a:srgbClr val="DADAD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" name="object 11">
              <a:extLst>
                <a:ext uri="{FF2B5EF4-FFF2-40B4-BE49-F238E27FC236}">
                  <a16:creationId xmlns:a16="http://schemas.microsoft.com/office/drawing/2014/main" id="{0DB30343-FC48-4D98-A0B7-561DE7130947}"/>
                </a:ext>
              </a:extLst>
            </p:cNvPr>
            <p:cNvSpPr/>
            <p:nvPr/>
          </p:nvSpPr>
          <p:spPr>
            <a:xfrm>
              <a:off x="1679448" y="2570987"/>
              <a:ext cx="6690359" cy="1169035"/>
            </a:xfrm>
            <a:custGeom>
              <a:avLst/>
              <a:gdLst/>
              <a:ahLst/>
              <a:cxnLst/>
              <a:rect l="l" t="t" r="r" b="b"/>
              <a:pathLst>
                <a:path w="6690359" h="1169035">
                  <a:moveTo>
                    <a:pt x="0" y="1168908"/>
                  </a:moveTo>
                  <a:lnTo>
                    <a:pt x="6690359" y="1168908"/>
                  </a:lnTo>
                </a:path>
                <a:path w="6690359" h="1169035">
                  <a:moveTo>
                    <a:pt x="0" y="876300"/>
                  </a:moveTo>
                  <a:lnTo>
                    <a:pt x="6690359" y="876300"/>
                  </a:lnTo>
                </a:path>
                <a:path w="6690359" h="1169035">
                  <a:moveTo>
                    <a:pt x="0" y="583691"/>
                  </a:moveTo>
                  <a:lnTo>
                    <a:pt x="6690359" y="583691"/>
                  </a:lnTo>
                </a:path>
                <a:path w="6690359" h="1169035">
                  <a:moveTo>
                    <a:pt x="0" y="292607"/>
                  </a:moveTo>
                  <a:lnTo>
                    <a:pt x="6690359" y="292607"/>
                  </a:lnTo>
                </a:path>
                <a:path w="6690359" h="1169035">
                  <a:moveTo>
                    <a:pt x="0" y="0"/>
                  </a:moveTo>
                  <a:lnTo>
                    <a:pt x="6690359" y="0"/>
                  </a:lnTo>
                </a:path>
              </a:pathLst>
            </a:custGeom>
            <a:ln w="6096">
              <a:solidFill>
                <a:srgbClr val="DADAD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" name="object 12">
              <a:extLst>
                <a:ext uri="{FF2B5EF4-FFF2-40B4-BE49-F238E27FC236}">
                  <a16:creationId xmlns:a16="http://schemas.microsoft.com/office/drawing/2014/main" id="{7C5B2402-C626-4362-A16A-3F51DC23DEEC}"/>
                </a:ext>
              </a:extLst>
            </p:cNvPr>
            <p:cNvSpPr/>
            <p:nvPr/>
          </p:nvSpPr>
          <p:spPr>
            <a:xfrm>
              <a:off x="2031491" y="2570987"/>
              <a:ext cx="6338570" cy="3510279"/>
            </a:xfrm>
            <a:custGeom>
              <a:avLst/>
              <a:gdLst/>
              <a:ahLst/>
              <a:cxnLst/>
              <a:rect l="l" t="t" r="r" b="b"/>
              <a:pathLst>
                <a:path w="6338570" h="3510279">
                  <a:moveTo>
                    <a:pt x="0" y="0"/>
                  </a:moveTo>
                  <a:lnTo>
                    <a:pt x="0" y="3509772"/>
                  </a:lnTo>
                </a:path>
                <a:path w="6338570" h="3510279">
                  <a:moveTo>
                    <a:pt x="352044" y="0"/>
                  </a:moveTo>
                  <a:lnTo>
                    <a:pt x="352044" y="3509772"/>
                  </a:lnTo>
                </a:path>
                <a:path w="6338570" h="3510279">
                  <a:moveTo>
                    <a:pt x="704088" y="0"/>
                  </a:moveTo>
                  <a:lnTo>
                    <a:pt x="704088" y="3509772"/>
                  </a:lnTo>
                </a:path>
                <a:path w="6338570" h="3510279">
                  <a:moveTo>
                    <a:pt x="1056132" y="0"/>
                  </a:moveTo>
                  <a:lnTo>
                    <a:pt x="1056132" y="3509772"/>
                  </a:lnTo>
                </a:path>
                <a:path w="6338570" h="3510279">
                  <a:moveTo>
                    <a:pt x="1408176" y="0"/>
                  </a:moveTo>
                  <a:lnTo>
                    <a:pt x="1408176" y="3509772"/>
                  </a:lnTo>
                </a:path>
                <a:path w="6338570" h="3510279">
                  <a:moveTo>
                    <a:pt x="1760220" y="0"/>
                  </a:moveTo>
                  <a:lnTo>
                    <a:pt x="1760220" y="3509772"/>
                  </a:lnTo>
                </a:path>
                <a:path w="6338570" h="3510279">
                  <a:moveTo>
                    <a:pt x="2112264" y="0"/>
                  </a:moveTo>
                  <a:lnTo>
                    <a:pt x="2112264" y="3509772"/>
                  </a:lnTo>
                </a:path>
                <a:path w="6338570" h="3510279">
                  <a:moveTo>
                    <a:pt x="2464308" y="0"/>
                  </a:moveTo>
                  <a:lnTo>
                    <a:pt x="2464308" y="3509772"/>
                  </a:lnTo>
                </a:path>
                <a:path w="6338570" h="3510279">
                  <a:moveTo>
                    <a:pt x="2817876" y="0"/>
                  </a:moveTo>
                  <a:lnTo>
                    <a:pt x="2817876" y="3509772"/>
                  </a:lnTo>
                </a:path>
                <a:path w="6338570" h="3510279">
                  <a:moveTo>
                    <a:pt x="3169920" y="0"/>
                  </a:moveTo>
                  <a:lnTo>
                    <a:pt x="3169920" y="3509772"/>
                  </a:lnTo>
                </a:path>
                <a:path w="6338570" h="3510279">
                  <a:moveTo>
                    <a:pt x="3521964" y="0"/>
                  </a:moveTo>
                  <a:lnTo>
                    <a:pt x="3521964" y="3509772"/>
                  </a:lnTo>
                </a:path>
                <a:path w="6338570" h="3510279">
                  <a:moveTo>
                    <a:pt x="3874008" y="0"/>
                  </a:moveTo>
                  <a:lnTo>
                    <a:pt x="3874008" y="3509772"/>
                  </a:lnTo>
                </a:path>
                <a:path w="6338570" h="3510279">
                  <a:moveTo>
                    <a:pt x="4226052" y="0"/>
                  </a:moveTo>
                  <a:lnTo>
                    <a:pt x="4226052" y="3509772"/>
                  </a:lnTo>
                </a:path>
                <a:path w="6338570" h="3510279">
                  <a:moveTo>
                    <a:pt x="4578096" y="0"/>
                  </a:moveTo>
                  <a:lnTo>
                    <a:pt x="4578096" y="3509772"/>
                  </a:lnTo>
                </a:path>
                <a:path w="6338570" h="3510279">
                  <a:moveTo>
                    <a:pt x="4930140" y="0"/>
                  </a:moveTo>
                  <a:lnTo>
                    <a:pt x="4930140" y="3509772"/>
                  </a:lnTo>
                </a:path>
                <a:path w="6338570" h="3510279">
                  <a:moveTo>
                    <a:pt x="5282184" y="0"/>
                  </a:moveTo>
                  <a:lnTo>
                    <a:pt x="5282184" y="3509772"/>
                  </a:lnTo>
                </a:path>
                <a:path w="6338570" h="3510279">
                  <a:moveTo>
                    <a:pt x="5634228" y="0"/>
                  </a:moveTo>
                  <a:lnTo>
                    <a:pt x="5634228" y="3509772"/>
                  </a:lnTo>
                </a:path>
                <a:path w="6338570" h="3510279">
                  <a:moveTo>
                    <a:pt x="5986272" y="0"/>
                  </a:moveTo>
                  <a:lnTo>
                    <a:pt x="5986272" y="3509772"/>
                  </a:lnTo>
                </a:path>
                <a:path w="6338570" h="3510279">
                  <a:moveTo>
                    <a:pt x="6338316" y="0"/>
                  </a:moveTo>
                  <a:lnTo>
                    <a:pt x="6338316" y="3509772"/>
                  </a:lnTo>
                </a:path>
              </a:pathLst>
            </a:custGeom>
            <a:ln w="6096">
              <a:solidFill>
                <a:srgbClr val="DADAD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" name="object 13">
              <a:extLst>
                <a:ext uri="{FF2B5EF4-FFF2-40B4-BE49-F238E27FC236}">
                  <a16:creationId xmlns:a16="http://schemas.microsoft.com/office/drawing/2014/main" id="{DAA37DCA-6CF8-43F7-898F-115500C04F76}"/>
                </a:ext>
              </a:extLst>
            </p:cNvPr>
            <p:cNvSpPr/>
            <p:nvPr/>
          </p:nvSpPr>
          <p:spPr>
            <a:xfrm>
              <a:off x="2136648" y="3954779"/>
              <a:ext cx="6128385" cy="1719580"/>
            </a:xfrm>
            <a:custGeom>
              <a:avLst/>
              <a:gdLst/>
              <a:ahLst/>
              <a:cxnLst/>
              <a:rect l="l" t="t" r="r" b="b"/>
              <a:pathLst>
                <a:path w="6128384" h="1719579">
                  <a:moveTo>
                    <a:pt x="141732" y="0"/>
                  </a:moveTo>
                  <a:lnTo>
                    <a:pt x="0" y="0"/>
                  </a:lnTo>
                  <a:lnTo>
                    <a:pt x="0" y="1248156"/>
                  </a:lnTo>
                  <a:lnTo>
                    <a:pt x="141732" y="1248156"/>
                  </a:lnTo>
                  <a:lnTo>
                    <a:pt x="141732" y="0"/>
                  </a:lnTo>
                  <a:close/>
                </a:path>
                <a:path w="6128384" h="1719579">
                  <a:moveTo>
                    <a:pt x="493776" y="242316"/>
                  </a:moveTo>
                  <a:lnTo>
                    <a:pt x="352044" y="242316"/>
                  </a:lnTo>
                  <a:lnTo>
                    <a:pt x="352044" y="1248156"/>
                  </a:lnTo>
                  <a:lnTo>
                    <a:pt x="493776" y="1248156"/>
                  </a:lnTo>
                  <a:lnTo>
                    <a:pt x="493776" y="242316"/>
                  </a:lnTo>
                  <a:close/>
                </a:path>
                <a:path w="6128384" h="1719579">
                  <a:moveTo>
                    <a:pt x="845820" y="728472"/>
                  </a:moveTo>
                  <a:lnTo>
                    <a:pt x="704088" y="728472"/>
                  </a:lnTo>
                  <a:lnTo>
                    <a:pt x="704088" y="1248156"/>
                  </a:lnTo>
                  <a:lnTo>
                    <a:pt x="845820" y="1248156"/>
                  </a:lnTo>
                  <a:lnTo>
                    <a:pt x="845820" y="728472"/>
                  </a:lnTo>
                  <a:close/>
                </a:path>
                <a:path w="6128384" h="1719579">
                  <a:moveTo>
                    <a:pt x="1197864" y="704088"/>
                  </a:moveTo>
                  <a:lnTo>
                    <a:pt x="1056132" y="704088"/>
                  </a:lnTo>
                  <a:lnTo>
                    <a:pt x="1056132" y="1248156"/>
                  </a:lnTo>
                  <a:lnTo>
                    <a:pt x="1197864" y="1248156"/>
                  </a:lnTo>
                  <a:lnTo>
                    <a:pt x="1197864" y="704088"/>
                  </a:lnTo>
                  <a:close/>
                </a:path>
                <a:path w="6128384" h="1719579">
                  <a:moveTo>
                    <a:pt x="1549908" y="480060"/>
                  </a:moveTo>
                  <a:lnTo>
                    <a:pt x="1409700" y="480060"/>
                  </a:lnTo>
                  <a:lnTo>
                    <a:pt x="1409700" y="1248156"/>
                  </a:lnTo>
                  <a:lnTo>
                    <a:pt x="1549908" y="1248156"/>
                  </a:lnTo>
                  <a:lnTo>
                    <a:pt x="1549908" y="480060"/>
                  </a:lnTo>
                  <a:close/>
                </a:path>
                <a:path w="6128384" h="1719579">
                  <a:moveTo>
                    <a:pt x="1901952" y="423672"/>
                  </a:moveTo>
                  <a:lnTo>
                    <a:pt x="1761744" y="423672"/>
                  </a:lnTo>
                  <a:lnTo>
                    <a:pt x="1761744" y="1248156"/>
                  </a:lnTo>
                  <a:lnTo>
                    <a:pt x="1901952" y="1248156"/>
                  </a:lnTo>
                  <a:lnTo>
                    <a:pt x="1901952" y="423672"/>
                  </a:lnTo>
                  <a:close/>
                </a:path>
                <a:path w="6128384" h="1719579">
                  <a:moveTo>
                    <a:pt x="2253996" y="359664"/>
                  </a:moveTo>
                  <a:lnTo>
                    <a:pt x="2113788" y="359664"/>
                  </a:lnTo>
                  <a:lnTo>
                    <a:pt x="2113788" y="1248156"/>
                  </a:lnTo>
                  <a:lnTo>
                    <a:pt x="2253996" y="1248156"/>
                  </a:lnTo>
                  <a:lnTo>
                    <a:pt x="2253996" y="359664"/>
                  </a:lnTo>
                  <a:close/>
                </a:path>
                <a:path w="6128384" h="1719579">
                  <a:moveTo>
                    <a:pt x="2606040" y="711708"/>
                  </a:moveTo>
                  <a:lnTo>
                    <a:pt x="2465832" y="711708"/>
                  </a:lnTo>
                  <a:lnTo>
                    <a:pt x="2465832" y="1248156"/>
                  </a:lnTo>
                  <a:lnTo>
                    <a:pt x="2606040" y="1248156"/>
                  </a:lnTo>
                  <a:lnTo>
                    <a:pt x="2606040" y="711708"/>
                  </a:lnTo>
                  <a:close/>
                </a:path>
                <a:path w="6128384" h="1719579">
                  <a:moveTo>
                    <a:pt x="2958084" y="1248156"/>
                  </a:moveTo>
                  <a:lnTo>
                    <a:pt x="2817876" y="1248156"/>
                  </a:lnTo>
                  <a:lnTo>
                    <a:pt x="2817876" y="1466088"/>
                  </a:lnTo>
                  <a:lnTo>
                    <a:pt x="2958084" y="1466088"/>
                  </a:lnTo>
                  <a:lnTo>
                    <a:pt x="2958084" y="1248156"/>
                  </a:lnTo>
                  <a:close/>
                </a:path>
                <a:path w="6128384" h="1719579">
                  <a:moveTo>
                    <a:pt x="3310128" y="1248156"/>
                  </a:moveTo>
                  <a:lnTo>
                    <a:pt x="3169920" y="1248156"/>
                  </a:lnTo>
                  <a:lnTo>
                    <a:pt x="3169920" y="1592592"/>
                  </a:lnTo>
                  <a:lnTo>
                    <a:pt x="3310128" y="1592592"/>
                  </a:lnTo>
                  <a:lnTo>
                    <a:pt x="3310128" y="1248156"/>
                  </a:lnTo>
                  <a:close/>
                </a:path>
                <a:path w="6128384" h="1719579">
                  <a:moveTo>
                    <a:pt x="3662172" y="1248156"/>
                  </a:moveTo>
                  <a:lnTo>
                    <a:pt x="3521964" y="1248156"/>
                  </a:lnTo>
                  <a:lnTo>
                    <a:pt x="3521964" y="1351788"/>
                  </a:lnTo>
                  <a:lnTo>
                    <a:pt x="3662172" y="1351788"/>
                  </a:lnTo>
                  <a:lnTo>
                    <a:pt x="3662172" y="1248156"/>
                  </a:lnTo>
                  <a:close/>
                </a:path>
                <a:path w="6128384" h="1719579">
                  <a:moveTo>
                    <a:pt x="4014216" y="1248156"/>
                  </a:moveTo>
                  <a:lnTo>
                    <a:pt x="3874008" y="1248156"/>
                  </a:lnTo>
                  <a:lnTo>
                    <a:pt x="3874008" y="1630692"/>
                  </a:lnTo>
                  <a:lnTo>
                    <a:pt x="4014216" y="1630692"/>
                  </a:lnTo>
                  <a:lnTo>
                    <a:pt x="4014216" y="1248156"/>
                  </a:lnTo>
                  <a:close/>
                </a:path>
                <a:path w="6128384" h="1719579">
                  <a:moveTo>
                    <a:pt x="4367771" y="1248156"/>
                  </a:moveTo>
                  <a:lnTo>
                    <a:pt x="4226052" y="1248156"/>
                  </a:lnTo>
                  <a:lnTo>
                    <a:pt x="4226052" y="1719072"/>
                  </a:lnTo>
                  <a:lnTo>
                    <a:pt x="4367771" y="1719072"/>
                  </a:lnTo>
                  <a:lnTo>
                    <a:pt x="4367771" y="1248156"/>
                  </a:lnTo>
                  <a:close/>
                </a:path>
                <a:path w="6128384" h="1719579">
                  <a:moveTo>
                    <a:pt x="4719828" y="1162812"/>
                  </a:moveTo>
                  <a:lnTo>
                    <a:pt x="4578096" y="1162812"/>
                  </a:lnTo>
                  <a:lnTo>
                    <a:pt x="4578096" y="1248156"/>
                  </a:lnTo>
                  <a:lnTo>
                    <a:pt x="4719828" y="1248156"/>
                  </a:lnTo>
                  <a:lnTo>
                    <a:pt x="4719828" y="1162812"/>
                  </a:lnTo>
                  <a:close/>
                </a:path>
                <a:path w="6128384" h="1719579">
                  <a:moveTo>
                    <a:pt x="5071872" y="652272"/>
                  </a:moveTo>
                  <a:lnTo>
                    <a:pt x="4930140" y="652272"/>
                  </a:lnTo>
                  <a:lnTo>
                    <a:pt x="4930140" y="1248156"/>
                  </a:lnTo>
                  <a:lnTo>
                    <a:pt x="5071872" y="1248156"/>
                  </a:lnTo>
                  <a:lnTo>
                    <a:pt x="5071872" y="652272"/>
                  </a:lnTo>
                  <a:close/>
                </a:path>
                <a:path w="6128384" h="1719579">
                  <a:moveTo>
                    <a:pt x="5423903" y="455676"/>
                  </a:moveTo>
                  <a:lnTo>
                    <a:pt x="5282184" y="455676"/>
                  </a:lnTo>
                  <a:lnTo>
                    <a:pt x="5282184" y="1248156"/>
                  </a:lnTo>
                  <a:lnTo>
                    <a:pt x="5423903" y="1248156"/>
                  </a:lnTo>
                  <a:lnTo>
                    <a:pt x="5423903" y="455676"/>
                  </a:lnTo>
                  <a:close/>
                </a:path>
                <a:path w="6128384" h="1719579">
                  <a:moveTo>
                    <a:pt x="5775960" y="416052"/>
                  </a:moveTo>
                  <a:lnTo>
                    <a:pt x="5634228" y="416052"/>
                  </a:lnTo>
                  <a:lnTo>
                    <a:pt x="5634228" y="1248156"/>
                  </a:lnTo>
                  <a:lnTo>
                    <a:pt x="5775960" y="1248156"/>
                  </a:lnTo>
                  <a:lnTo>
                    <a:pt x="5775960" y="416052"/>
                  </a:lnTo>
                  <a:close/>
                </a:path>
                <a:path w="6128384" h="1719579">
                  <a:moveTo>
                    <a:pt x="6128004" y="725424"/>
                  </a:moveTo>
                  <a:lnTo>
                    <a:pt x="5987796" y="725424"/>
                  </a:lnTo>
                  <a:lnTo>
                    <a:pt x="5987796" y="1248156"/>
                  </a:lnTo>
                  <a:lnTo>
                    <a:pt x="6128004" y="1248156"/>
                  </a:lnTo>
                  <a:lnTo>
                    <a:pt x="6128004" y="725424"/>
                  </a:lnTo>
                  <a:close/>
                </a:path>
              </a:pathLst>
            </a:custGeom>
            <a:solidFill>
              <a:srgbClr val="5B9BD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" name="object 14">
              <a:extLst>
                <a:ext uri="{FF2B5EF4-FFF2-40B4-BE49-F238E27FC236}">
                  <a16:creationId xmlns:a16="http://schemas.microsoft.com/office/drawing/2014/main" id="{AFAD13EA-F03D-44BC-A4D2-F873BF57A236}"/>
                </a:ext>
              </a:extLst>
            </p:cNvPr>
            <p:cNvSpPr/>
            <p:nvPr/>
          </p:nvSpPr>
          <p:spPr>
            <a:xfrm>
              <a:off x="8369808" y="2570987"/>
              <a:ext cx="41275" cy="3510279"/>
            </a:xfrm>
            <a:custGeom>
              <a:avLst/>
              <a:gdLst/>
              <a:ahLst/>
              <a:cxnLst/>
              <a:rect l="l" t="t" r="r" b="b"/>
              <a:pathLst>
                <a:path w="41275" h="3510279">
                  <a:moveTo>
                    <a:pt x="0" y="3509772"/>
                  </a:moveTo>
                  <a:lnTo>
                    <a:pt x="0" y="0"/>
                  </a:lnTo>
                </a:path>
                <a:path w="41275" h="3510279">
                  <a:moveTo>
                    <a:pt x="0" y="3509772"/>
                  </a:moveTo>
                  <a:lnTo>
                    <a:pt x="41148" y="3509772"/>
                  </a:lnTo>
                </a:path>
                <a:path w="41275" h="3510279">
                  <a:moveTo>
                    <a:pt x="0" y="3070860"/>
                  </a:moveTo>
                  <a:lnTo>
                    <a:pt x="41148" y="3070860"/>
                  </a:lnTo>
                </a:path>
                <a:path w="41275" h="3510279">
                  <a:moveTo>
                    <a:pt x="0" y="2631948"/>
                  </a:moveTo>
                  <a:lnTo>
                    <a:pt x="41148" y="2631948"/>
                  </a:lnTo>
                </a:path>
                <a:path w="41275" h="3510279">
                  <a:moveTo>
                    <a:pt x="0" y="2193036"/>
                  </a:moveTo>
                  <a:lnTo>
                    <a:pt x="41148" y="2193036"/>
                  </a:lnTo>
                </a:path>
                <a:path w="41275" h="3510279">
                  <a:moveTo>
                    <a:pt x="0" y="1754124"/>
                  </a:moveTo>
                  <a:lnTo>
                    <a:pt x="41148" y="1754124"/>
                  </a:lnTo>
                </a:path>
                <a:path w="41275" h="3510279">
                  <a:moveTo>
                    <a:pt x="0" y="1315212"/>
                  </a:moveTo>
                  <a:lnTo>
                    <a:pt x="41148" y="1315212"/>
                  </a:lnTo>
                </a:path>
                <a:path w="41275" h="3510279">
                  <a:moveTo>
                    <a:pt x="0" y="876300"/>
                  </a:moveTo>
                  <a:lnTo>
                    <a:pt x="41148" y="876300"/>
                  </a:lnTo>
                </a:path>
                <a:path w="41275" h="3510279">
                  <a:moveTo>
                    <a:pt x="0" y="437388"/>
                  </a:moveTo>
                  <a:lnTo>
                    <a:pt x="41148" y="437388"/>
                  </a:lnTo>
                </a:path>
                <a:path w="41275" h="3510279">
                  <a:moveTo>
                    <a:pt x="0" y="0"/>
                  </a:moveTo>
                  <a:lnTo>
                    <a:pt x="41148" y="0"/>
                  </a:lnTo>
                </a:path>
              </a:pathLst>
            </a:custGeom>
            <a:ln w="6096">
              <a:solidFill>
                <a:srgbClr val="8A8A8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" name="object 15">
              <a:extLst>
                <a:ext uri="{FF2B5EF4-FFF2-40B4-BE49-F238E27FC236}">
                  <a16:creationId xmlns:a16="http://schemas.microsoft.com/office/drawing/2014/main" id="{6D481A32-4C59-4A74-A3AB-3988B4E4DD12}"/>
                </a:ext>
              </a:extLst>
            </p:cNvPr>
            <p:cNvSpPr/>
            <p:nvPr/>
          </p:nvSpPr>
          <p:spPr>
            <a:xfrm>
              <a:off x="1679448" y="2570987"/>
              <a:ext cx="0" cy="3510279"/>
            </a:xfrm>
            <a:custGeom>
              <a:avLst/>
              <a:gdLst/>
              <a:ahLst/>
              <a:cxnLst/>
              <a:rect l="l" t="t" r="r" b="b"/>
              <a:pathLst>
                <a:path h="3510279">
                  <a:moveTo>
                    <a:pt x="0" y="3509772"/>
                  </a:moveTo>
                  <a:lnTo>
                    <a:pt x="0" y="0"/>
                  </a:lnTo>
                </a:path>
              </a:pathLst>
            </a:custGeom>
            <a:ln w="6096">
              <a:solidFill>
                <a:srgbClr val="8A8A8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" name="object 16">
              <a:extLst>
                <a:ext uri="{FF2B5EF4-FFF2-40B4-BE49-F238E27FC236}">
                  <a16:creationId xmlns:a16="http://schemas.microsoft.com/office/drawing/2014/main" id="{152702CD-D693-40F3-9D98-C9FEDF56891C}"/>
                </a:ext>
              </a:extLst>
            </p:cNvPr>
            <p:cNvSpPr/>
            <p:nvPr/>
          </p:nvSpPr>
          <p:spPr>
            <a:xfrm>
              <a:off x="1633727" y="2570987"/>
              <a:ext cx="45720" cy="3510279"/>
            </a:xfrm>
            <a:custGeom>
              <a:avLst/>
              <a:gdLst/>
              <a:ahLst/>
              <a:cxnLst/>
              <a:rect l="l" t="t" r="r" b="b"/>
              <a:pathLst>
                <a:path w="45719" h="3510279">
                  <a:moveTo>
                    <a:pt x="0" y="3509772"/>
                  </a:moveTo>
                  <a:lnTo>
                    <a:pt x="45720" y="3509772"/>
                  </a:lnTo>
                </a:path>
                <a:path w="45719" h="3510279">
                  <a:moveTo>
                    <a:pt x="0" y="3217164"/>
                  </a:moveTo>
                  <a:lnTo>
                    <a:pt x="45720" y="3217164"/>
                  </a:lnTo>
                </a:path>
                <a:path w="45719" h="3510279">
                  <a:moveTo>
                    <a:pt x="0" y="2924556"/>
                  </a:moveTo>
                  <a:lnTo>
                    <a:pt x="45720" y="2924556"/>
                  </a:lnTo>
                </a:path>
                <a:path w="45719" h="3510279">
                  <a:moveTo>
                    <a:pt x="0" y="2631948"/>
                  </a:moveTo>
                  <a:lnTo>
                    <a:pt x="45720" y="2631948"/>
                  </a:lnTo>
                </a:path>
                <a:path w="45719" h="3510279">
                  <a:moveTo>
                    <a:pt x="0" y="2339340"/>
                  </a:moveTo>
                  <a:lnTo>
                    <a:pt x="45720" y="2339340"/>
                  </a:lnTo>
                </a:path>
                <a:path w="45719" h="3510279">
                  <a:moveTo>
                    <a:pt x="0" y="2046732"/>
                  </a:moveTo>
                  <a:lnTo>
                    <a:pt x="45720" y="2046732"/>
                  </a:lnTo>
                </a:path>
                <a:path w="45719" h="3510279">
                  <a:moveTo>
                    <a:pt x="0" y="1754124"/>
                  </a:moveTo>
                  <a:lnTo>
                    <a:pt x="45720" y="1754124"/>
                  </a:lnTo>
                </a:path>
                <a:path w="45719" h="3510279">
                  <a:moveTo>
                    <a:pt x="0" y="1461516"/>
                  </a:moveTo>
                  <a:lnTo>
                    <a:pt x="45720" y="1461516"/>
                  </a:lnTo>
                </a:path>
                <a:path w="45719" h="3510279">
                  <a:moveTo>
                    <a:pt x="0" y="1168908"/>
                  </a:moveTo>
                  <a:lnTo>
                    <a:pt x="45720" y="1168908"/>
                  </a:lnTo>
                </a:path>
                <a:path w="45719" h="3510279">
                  <a:moveTo>
                    <a:pt x="0" y="876300"/>
                  </a:moveTo>
                  <a:lnTo>
                    <a:pt x="45720" y="876300"/>
                  </a:lnTo>
                </a:path>
                <a:path w="45719" h="3510279">
                  <a:moveTo>
                    <a:pt x="0" y="583692"/>
                  </a:moveTo>
                  <a:lnTo>
                    <a:pt x="45720" y="583692"/>
                  </a:lnTo>
                </a:path>
                <a:path w="45719" h="3510279">
                  <a:moveTo>
                    <a:pt x="0" y="292608"/>
                  </a:moveTo>
                  <a:lnTo>
                    <a:pt x="45720" y="292608"/>
                  </a:lnTo>
                </a:path>
                <a:path w="45719" h="3510279">
                  <a:moveTo>
                    <a:pt x="0" y="0"/>
                  </a:moveTo>
                  <a:lnTo>
                    <a:pt x="45720" y="0"/>
                  </a:lnTo>
                </a:path>
              </a:pathLst>
            </a:custGeom>
            <a:ln w="6096">
              <a:solidFill>
                <a:srgbClr val="8A8A8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" name="object 17">
              <a:extLst>
                <a:ext uri="{FF2B5EF4-FFF2-40B4-BE49-F238E27FC236}">
                  <a16:creationId xmlns:a16="http://schemas.microsoft.com/office/drawing/2014/main" id="{A2F5A467-76F3-4EBE-8B46-7CB4A52717DF}"/>
                </a:ext>
              </a:extLst>
            </p:cNvPr>
            <p:cNvSpPr/>
            <p:nvPr/>
          </p:nvSpPr>
          <p:spPr>
            <a:xfrm>
              <a:off x="1679448" y="6080759"/>
              <a:ext cx="6690359" cy="38100"/>
            </a:xfrm>
            <a:custGeom>
              <a:avLst/>
              <a:gdLst/>
              <a:ahLst/>
              <a:cxnLst/>
              <a:rect l="l" t="t" r="r" b="b"/>
              <a:pathLst>
                <a:path w="6690359" h="38100">
                  <a:moveTo>
                    <a:pt x="0" y="0"/>
                  </a:moveTo>
                  <a:lnTo>
                    <a:pt x="6690359" y="0"/>
                  </a:lnTo>
                </a:path>
                <a:path w="6690359" h="38100">
                  <a:moveTo>
                    <a:pt x="0" y="0"/>
                  </a:moveTo>
                  <a:lnTo>
                    <a:pt x="0" y="38099"/>
                  </a:lnTo>
                </a:path>
                <a:path w="6690359" h="38100">
                  <a:moveTo>
                    <a:pt x="352044" y="0"/>
                  </a:moveTo>
                  <a:lnTo>
                    <a:pt x="352044" y="38099"/>
                  </a:lnTo>
                </a:path>
                <a:path w="6690359" h="38100">
                  <a:moveTo>
                    <a:pt x="704088" y="0"/>
                  </a:moveTo>
                  <a:lnTo>
                    <a:pt x="704088" y="38099"/>
                  </a:lnTo>
                </a:path>
                <a:path w="6690359" h="38100">
                  <a:moveTo>
                    <a:pt x="1056132" y="0"/>
                  </a:moveTo>
                  <a:lnTo>
                    <a:pt x="1056132" y="38099"/>
                  </a:lnTo>
                </a:path>
                <a:path w="6690359" h="38100">
                  <a:moveTo>
                    <a:pt x="1408176" y="0"/>
                  </a:moveTo>
                  <a:lnTo>
                    <a:pt x="1408176" y="38099"/>
                  </a:lnTo>
                </a:path>
                <a:path w="6690359" h="38100">
                  <a:moveTo>
                    <a:pt x="1760220" y="0"/>
                  </a:moveTo>
                  <a:lnTo>
                    <a:pt x="1760220" y="38099"/>
                  </a:lnTo>
                </a:path>
                <a:path w="6690359" h="38100">
                  <a:moveTo>
                    <a:pt x="2112264" y="0"/>
                  </a:moveTo>
                  <a:lnTo>
                    <a:pt x="2112264" y="38099"/>
                  </a:lnTo>
                </a:path>
                <a:path w="6690359" h="38100">
                  <a:moveTo>
                    <a:pt x="2464308" y="0"/>
                  </a:moveTo>
                  <a:lnTo>
                    <a:pt x="2464308" y="38099"/>
                  </a:lnTo>
                </a:path>
                <a:path w="6690359" h="38100">
                  <a:moveTo>
                    <a:pt x="2816352" y="0"/>
                  </a:moveTo>
                  <a:lnTo>
                    <a:pt x="2816352" y="38099"/>
                  </a:lnTo>
                </a:path>
                <a:path w="6690359" h="38100">
                  <a:moveTo>
                    <a:pt x="3169920" y="0"/>
                  </a:moveTo>
                  <a:lnTo>
                    <a:pt x="3169920" y="38099"/>
                  </a:lnTo>
                </a:path>
                <a:path w="6690359" h="38100">
                  <a:moveTo>
                    <a:pt x="3521964" y="0"/>
                  </a:moveTo>
                  <a:lnTo>
                    <a:pt x="3521964" y="38099"/>
                  </a:lnTo>
                </a:path>
                <a:path w="6690359" h="38100">
                  <a:moveTo>
                    <a:pt x="3874008" y="0"/>
                  </a:moveTo>
                  <a:lnTo>
                    <a:pt x="3874008" y="38099"/>
                  </a:lnTo>
                </a:path>
                <a:path w="6690359" h="38100">
                  <a:moveTo>
                    <a:pt x="4226052" y="0"/>
                  </a:moveTo>
                  <a:lnTo>
                    <a:pt x="4226052" y="38099"/>
                  </a:lnTo>
                </a:path>
                <a:path w="6690359" h="38100">
                  <a:moveTo>
                    <a:pt x="4578096" y="0"/>
                  </a:moveTo>
                  <a:lnTo>
                    <a:pt x="4578096" y="38099"/>
                  </a:lnTo>
                </a:path>
                <a:path w="6690359" h="38100">
                  <a:moveTo>
                    <a:pt x="4930140" y="0"/>
                  </a:moveTo>
                  <a:lnTo>
                    <a:pt x="4930140" y="38099"/>
                  </a:lnTo>
                </a:path>
                <a:path w="6690359" h="38100">
                  <a:moveTo>
                    <a:pt x="5282184" y="0"/>
                  </a:moveTo>
                  <a:lnTo>
                    <a:pt x="5282184" y="38099"/>
                  </a:lnTo>
                </a:path>
                <a:path w="6690359" h="38100">
                  <a:moveTo>
                    <a:pt x="5634228" y="0"/>
                  </a:moveTo>
                  <a:lnTo>
                    <a:pt x="5634228" y="38099"/>
                  </a:lnTo>
                </a:path>
                <a:path w="6690359" h="38100">
                  <a:moveTo>
                    <a:pt x="5986272" y="0"/>
                  </a:moveTo>
                  <a:lnTo>
                    <a:pt x="5986272" y="38099"/>
                  </a:lnTo>
                </a:path>
                <a:path w="6690359" h="38100">
                  <a:moveTo>
                    <a:pt x="6338316" y="0"/>
                  </a:moveTo>
                  <a:lnTo>
                    <a:pt x="6338316" y="38099"/>
                  </a:lnTo>
                </a:path>
                <a:path w="6690359" h="38100">
                  <a:moveTo>
                    <a:pt x="6690359" y="0"/>
                  </a:moveTo>
                  <a:lnTo>
                    <a:pt x="6690359" y="38099"/>
                  </a:lnTo>
                </a:path>
              </a:pathLst>
            </a:custGeom>
            <a:ln w="6096">
              <a:solidFill>
                <a:srgbClr val="8A8A8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" name="object 18">
              <a:extLst>
                <a:ext uri="{FF2B5EF4-FFF2-40B4-BE49-F238E27FC236}">
                  <a16:creationId xmlns:a16="http://schemas.microsoft.com/office/drawing/2014/main" id="{91759F92-9AB2-4A50-9E81-2EAF7BE832CF}"/>
                </a:ext>
              </a:extLst>
            </p:cNvPr>
            <p:cNvSpPr/>
            <p:nvPr/>
          </p:nvSpPr>
          <p:spPr>
            <a:xfrm>
              <a:off x="7842504" y="3361943"/>
              <a:ext cx="352425" cy="152400"/>
            </a:xfrm>
            <a:custGeom>
              <a:avLst/>
              <a:gdLst/>
              <a:ahLst/>
              <a:cxnLst/>
              <a:rect l="l" t="t" r="r" b="b"/>
              <a:pathLst>
                <a:path w="352425" h="152400">
                  <a:moveTo>
                    <a:pt x="0" y="152400"/>
                  </a:moveTo>
                  <a:lnTo>
                    <a:pt x="352044" y="0"/>
                  </a:lnTo>
                </a:path>
              </a:pathLst>
            </a:custGeom>
            <a:ln w="18288">
              <a:solidFill>
                <a:srgbClr val="20386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" name="object 19">
              <a:extLst>
                <a:ext uri="{FF2B5EF4-FFF2-40B4-BE49-F238E27FC236}">
                  <a16:creationId xmlns:a16="http://schemas.microsoft.com/office/drawing/2014/main" id="{BE754231-E71C-4229-A155-8C6722DA18D7}"/>
                </a:ext>
              </a:extLst>
            </p:cNvPr>
            <p:cNvSpPr/>
            <p:nvPr/>
          </p:nvSpPr>
          <p:spPr>
            <a:xfrm>
              <a:off x="1854708" y="3514343"/>
              <a:ext cx="5988050" cy="1371600"/>
            </a:xfrm>
            <a:custGeom>
              <a:avLst/>
              <a:gdLst/>
              <a:ahLst/>
              <a:cxnLst/>
              <a:rect l="l" t="t" r="r" b="b"/>
              <a:pathLst>
                <a:path w="5988050" h="1371600">
                  <a:moveTo>
                    <a:pt x="0" y="1371599"/>
                  </a:moveTo>
                  <a:lnTo>
                    <a:pt x="352044" y="1202435"/>
                  </a:lnTo>
                  <a:lnTo>
                    <a:pt x="705612" y="1045463"/>
                  </a:lnTo>
                  <a:lnTo>
                    <a:pt x="1057656" y="955547"/>
                  </a:lnTo>
                  <a:lnTo>
                    <a:pt x="1409700" y="856487"/>
                  </a:lnTo>
                  <a:lnTo>
                    <a:pt x="1761744" y="705611"/>
                  </a:lnTo>
                  <a:lnTo>
                    <a:pt x="2113788" y="531875"/>
                  </a:lnTo>
                  <a:lnTo>
                    <a:pt x="2465832" y="324611"/>
                  </a:lnTo>
                  <a:lnTo>
                    <a:pt x="2817876" y="187451"/>
                  </a:lnTo>
                  <a:lnTo>
                    <a:pt x="3169920" y="246887"/>
                  </a:lnTo>
                  <a:lnTo>
                    <a:pt x="3521964" y="338327"/>
                  </a:lnTo>
                  <a:lnTo>
                    <a:pt x="3874008" y="364235"/>
                  </a:lnTo>
                  <a:lnTo>
                    <a:pt x="4226052" y="460247"/>
                  </a:lnTo>
                  <a:lnTo>
                    <a:pt x="4578096" y="573023"/>
                  </a:lnTo>
                  <a:lnTo>
                    <a:pt x="4930140" y="553211"/>
                  </a:lnTo>
                  <a:lnTo>
                    <a:pt x="5283708" y="416051"/>
                  </a:lnTo>
                  <a:lnTo>
                    <a:pt x="5635752" y="222503"/>
                  </a:lnTo>
                  <a:lnTo>
                    <a:pt x="5987796" y="0"/>
                  </a:lnTo>
                </a:path>
              </a:pathLst>
            </a:custGeom>
            <a:ln w="18288">
              <a:solidFill>
                <a:srgbClr val="20386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9" name="object 20">
              <a:extLst>
                <a:ext uri="{FF2B5EF4-FFF2-40B4-BE49-F238E27FC236}">
                  <a16:creationId xmlns:a16="http://schemas.microsoft.com/office/drawing/2014/main" id="{97868B19-BA1A-40AA-B5E0-A10C7C775CCD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793704" y="4824110"/>
              <a:ext cx="122174" cy="122174"/>
            </a:xfrm>
            <a:prstGeom prst="rect">
              <a:avLst/>
            </a:prstGeom>
          </p:spPr>
        </p:pic>
        <p:pic>
          <p:nvPicPr>
            <p:cNvPr id="150" name="object 21">
              <a:extLst>
                <a:ext uri="{FF2B5EF4-FFF2-40B4-BE49-F238E27FC236}">
                  <a16:creationId xmlns:a16="http://schemas.microsoft.com/office/drawing/2014/main" id="{0BD8F25F-F7E8-4F26-860D-2D01DCED51E1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145748" y="4653422"/>
              <a:ext cx="122174" cy="122174"/>
            </a:xfrm>
            <a:prstGeom prst="rect">
              <a:avLst/>
            </a:prstGeom>
          </p:spPr>
        </p:pic>
        <p:pic>
          <p:nvPicPr>
            <p:cNvPr id="151" name="object 22">
              <a:extLst>
                <a:ext uri="{FF2B5EF4-FFF2-40B4-BE49-F238E27FC236}">
                  <a16:creationId xmlns:a16="http://schemas.microsoft.com/office/drawing/2014/main" id="{F48E1154-EE86-4E05-BC8C-4F90290AFF90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497792" y="4497974"/>
              <a:ext cx="122174" cy="122174"/>
            </a:xfrm>
            <a:prstGeom prst="rect">
              <a:avLst/>
            </a:prstGeom>
          </p:spPr>
        </p:pic>
        <p:pic>
          <p:nvPicPr>
            <p:cNvPr id="152" name="object 23">
              <a:extLst>
                <a:ext uri="{FF2B5EF4-FFF2-40B4-BE49-F238E27FC236}">
                  <a16:creationId xmlns:a16="http://schemas.microsoft.com/office/drawing/2014/main" id="{AD6EC10E-885F-4DC3-849A-3AB16FFA41F5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849836" y="4408058"/>
              <a:ext cx="122174" cy="122174"/>
            </a:xfrm>
            <a:prstGeom prst="rect">
              <a:avLst/>
            </a:prstGeom>
          </p:spPr>
        </p:pic>
        <p:pic>
          <p:nvPicPr>
            <p:cNvPr id="153" name="object 24">
              <a:extLst>
                <a:ext uri="{FF2B5EF4-FFF2-40B4-BE49-F238E27FC236}">
                  <a16:creationId xmlns:a16="http://schemas.microsoft.com/office/drawing/2014/main" id="{ACF53FC7-E16A-4000-AF62-CD7D70F3389B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201880" y="4307474"/>
              <a:ext cx="122174" cy="122174"/>
            </a:xfrm>
            <a:prstGeom prst="rect">
              <a:avLst/>
            </a:prstGeom>
          </p:spPr>
        </p:pic>
        <p:pic>
          <p:nvPicPr>
            <p:cNvPr id="154" name="object 25">
              <a:extLst>
                <a:ext uri="{FF2B5EF4-FFF2-40B4-BE49-F238E27FC236}">
                  <a16:creationId xmlns:a16="http://schemas.microsoft.com/office/drawing/2014/main" id="{3035593E-37EC-4586-95C5-13C3F8F1F205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553924" y="4158122"/>
              <a:ext cx="122174" cy="122174"/>
            </a:xfrm>
            <a:prstGeom prst="rect">
              <a:avLst/>
            </a:prstGeom>
          </p:spPr>
        </p:pic>
        <p:pic>
          <p:nvPicPr>
            <p:cNvPr id="155" name="object 26">
              <a:extLst>
                <a:ext uri="{FF2B5EF4-FFF2-40B4-BE49-F238E27FC236}">
                  <a16:creationId xmlns:a16="http://schemas.microsoft.com/office/drawing/2014/main" id="{05A33DA5-2492-4FDA-880E-FA8DCEF68082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905968" y="3982862"/>
              <a:ext cx="122174" cy="122174"/>
            </a:xfrm>
            <a:prstGeom prst="rect">
              <a:avLst/>
            </a:prstGeom>
          </p:spPr>
        </p:pic>
        <p:pic>
          <p:nvPicPr>
            <p:cNvPr id="156" name="object 27">
              <a:extLst>
                <a:ext uri="{FF2B5EF4-FFF2-40B4-BE49-F238E27FC236}">
                  <a16:creationId xmlns:a16="http://schemas.microsoft.com/office/drawing/2014/main" id="{D710324F-523D-4AB6-AAF6-AB47E59915E1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258012" y="3777122"/>
              <a:ext cx="122174" cy="122174"/>
            </a:xfrm>
            <a:prstGeom prst="rect">
              <a:avLst/>
            </a:prstGeom>
          </p:spPr>
        </p:pic>
        <p:pic>
          <p:nvPicPr>
            <p:cNvPr id="157" name="object 28">
              <a:extLst>
                <a:ext uri="{FF2B5EF4-FFF2-40B4-BE49-F238E27FC236}">
                  <a16:creationId xmlns:a16="http://schemas.microsoft.com/office/drawing/2014/main" id="{2E459EBB-1054-4008-9596-7525FA01566B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610056" y="3639962"/>
              <a:ext cx="122174" cy="122174"/>
            </a:xfrm>
            <a:prstGeom prst="rect">
              <a:avLst/>
            </a:prstGeom>
          </p:spPr>
        </p:pic>
        <p:pic>
          <p:nvPicPr>
            <p:cNvPr id="158" name="object 29">
              <a:extLst>
                <a:ext uri="{FF2B5EF4-FFF2-40B4-BE49-F238E27FC236}">
                  <a16:creationId xmlns:a16="http://schemas.microsoft.com/office/drawing/2014/main" id="{CAC964C3-B32D-4A18-8263-7F5730E71BD4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963624" y="3699398"/>
              <a:ext cx="122174" cy="122174"/>
            </a:xfrm>
            <a:prstGeom prst="rect">
              <a:avLst/>
            </a:prstGeom>
          </p:spPr>
        </p:pic>
        <p:pic>
          <p:nvPicPr>
            <p:cNvPr id="159" name="object 30">
              <a:extLst>
                <a:ext uri="{FF2B5EF4-FFF2-40B4-BE49-F238E27FC236}">
                  <a16:creationId xmlns:a16="http://schemas.microsoft.com/office/drawing/2014/main" id="{DEE70CC8-9BEB-451F-85AE-9B39D1B0B85F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315668" y="3789312"/>
              <a:ext cx="122174" cy="122174"/>
            </a:xfrm>
            <a:prstGeom prst="rect">
              <a:avLst/>
            </a:prstGeom>
          </p:spPr>
        </p:pic>
        <p:pic>
          <p:nvPicPr>
            <p:cNvPr id="160" name="object 31">
              <a:extLst>
                <a:ext uri="{FF2B5EF4-FFF2-40B4-BE49-F238E27FC236}">
                  <a16:creationId xmlns:a16="http://schemas.microsoft.com/office/drawing/2014/main" id="{25A5324F-3AF6-4C19-8E99-2FDC2289B30A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667712" y="3815220"/>
              <a:ext cx="122174" cy="122174"/>
            </a:xfrm>
            <a:prstGeom prst="rect">
              <a:avLst/>
            </a:prstGeom>
          </p:spPr>
        </p:pic>
        <p:pic>
          <p:nvPicPr>
            <p:cNvPr id="161" name="object 32">
              <a:extLst>
                <a:ext uri="{FF2B5EF4-FFF2-40B4-BE49-F238E27FC236}">
                  <a16:creationId xmlns:a16="http://schemas.microsoft.com/office/drawing/2014/main" id="{7C1174FF-9D63-4C71-BE14-2599023668E1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019756" y="3911232"/>
              <a:ext cx="122174" cy="122174"/>
            </a:xfrm>
            <a:prstGeom prst="rect">
              <a:avLst/>
            </a:prstGeom>
          </p:spPr>
        </p:pic>
        <p:pic>
          <p:nvPicPr>
            <p:cNvPr id="162" name="object 33">
              <a:extLst>
                <a:ext uri="{FF2B5EF4-FFF2-40B4-BE49-F238E27FC236}">
                  <a16:creationId xmlns:a16="http://schemas.microsoft.com/office/drawing/2014/main" id="{E021C75D-C800-47B7-9C8F-9AD2000C1657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371800" y="4024008"/>
              <a:ext cx="122174" cy="122174"/>
            </a:xfrm>
            <a:prstGeom prst="rect">
              <a:avLst/>
            </a:prstGeom>
          </p:spPr>
        </p:pic>
        <p:pic>
          <p:nvPicPr>
            <p:cNvPr id="163" name="object 34">
              <a:extLst>
                <a:ext uri="{FF2B5EF4-FFF2-40B4-BE49-F238E27FC236}">
                  <a16:creationId xmlns:a16="http://schemas.microsoft.com/office/drawing/2014/main" id="{E052FEA1-CFD1-4222-B0FA-65AE708BB7AA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723844" y="4004198"/>
              <a:ext cx="122173" cy="122174"/>
            </a:xfrm>
            <a:prstGeom prst="rect">
              <a:avLst/>
            </a:prstGeom>
          </p:spPr>
        </p:pic>
        <p:pic>
          <p:nvPicPr>
            <p:cNvPr id="164" name="object 35">
              <a:extLst>
                <a:ext uri="{FF2B5EF4-FFF2-40B4-BE49-F238E27FC236}">
                  <a16:creationId xmlns:a16="http://schemas.microsoft.com/office/drawing/2014/main" id="{7199138C-A0C2-4428-B0AE-33404DC6E185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075888" y="3868560"/>
              <a:ext cx="122173" cy="122174"/>
            </a:xfrm>
            <a:prstGeom prst="rect">
              <a:avLst/>
            </a:prstGeom>
          </p:spPr>
        </p:pic>
        <p:pic>
          <p:nvPicPr>
            <p:cNvPr id="165" name="object 36">
              <a:extLst>
                <a:ext uri="{FF2B5EF4-FFF2-40B4-BE49-F238E27FC236}">
                  <a16:creationId xmlns:a16="http://schemas.microsoft.com/office/drawing/2014/main" id="{BAD51C20-43DF-4A7C-94F2-D939C8A26321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427932" y="3673488"/>
              <a:ext cx="122173" cy="122174"/>
            </a:xfrm>
            <a:prstGeom prst="rect">
              <a:avLst/>
            </a:prstGeom>
          </p:spPr>
        </p:pic>
        <p:pic>
          <p:nvPicPr>
            <p:cNvPr id="166" name="object 37">
              <a:extLst>
                <a:ext uri="{FF2B5EF4-FFF2-40B4-BE49-F238E27FC236}">
                  <a16:creationId xmlns:a16="http://schemas.microsoft.com/office/drawing/2014/main" id="{259F37A6-49C9-4B14-B247-5BE4F069FAFE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779976" y="3452508"/>
              <a:ext cx="122173" cy="122174"/>
            </a:xfrm>
            <a:prstGeom prst="rect">
              <a:avLst/>
            </a:prstGeom>
          </p:spPr>
        </p:pic>
        <p:pic>
          <p:nvPicPr>
            <p:cNvPr id="167" name="object 38">
              <a:extLst>
                <a:ext uri="{FF2B5EF4-FFF2-40B4-BE49-F238E27FC236}">
                  <a16:creationId xmlns:a16="http://schemas.microsoft.com/office/drawing/2014/main" id="{A28A45E1-2A02-4E41-AD27-B5A3AECDF8AC}"/>
                </a:ext>
              </a:extLst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8136234" y="3303530"/>
              <a:ext cx="115823" cy="115824"/>
            </a:xfrm>
            <a:prstGeom prst="rect">
              <a:avLst/>
            </a:prstGeom>
          </p:spPr>
        </p:pic>
      </p:grpSp>
      <p:sp>
        <p:nvSpPr>
          <p:cNvPr id="168" name="object 39">
            <a:extLst>
              <a:ext uri="{FF2B5EF4-FFF2-40B4-BE49-F238E27FC236}">
                <a16:creationId xmlns:a16="http://schemas.microsoft.com/office/drawing/2014/main" id="{D11EEF2A-42AE-466F-B4BA-FDA51FB88230}"/>
              </a:ext>
            </a:extLst>
          </p:cNvPr>
          <p:cNvSpPr txBox="1"/>
          <p:nvPr/>
        </p:nvSpPr>
        <p:spPr>
          <a:xfrm>
            <a:off x="5265219" y="3977302"/>
            <a:ext cx="49149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latin typeface="Arial MT"/>
                <a:cs typeface="Arial MT"/>
              </a:rPr>
              <a:t>10,12</a:t>
            </a:r>
            <a:r>
              <a:rPr sz="1000" spc="-40" dirty="0">
                <a:latin typeface="Arial MT"/>
                <a:cs typeface="Arial MT"/>
              </a:rPr>
              <a:t> </a:t>
            </a:r>
            <a:r>
              <a:rPr sz="1000" spc="-5" dirty="0">
                <a:latin typeface="Arial MT"/>
                <a:cs typeface="Arial MT"/>
              </a:rPr>
              <a:t>%</a:t>
            </a:r>
            <a:endParaRPr sz="1000">
              <a:latin typeface="Arial MT"/>
              <a:cs typeface="Arial MT"/>
            </a:endParaRPr>
          </a:p>
        </p:txBody>
      </p:sp>
      <p:sp>
        <p:nvSpPr>
          <p:cNvPr id="169" name="object 40">
            <a:extLst>
              <a:ext uri="{FF2B5EF4-FFF2-40B4-BE49-F238E27FC236}">
                <a16:creationId xmlns:a16="http://schemas.microsoft.com/office/drawing/2014/main" id="{6648DD0E-157A-49D3-B76F-0644D0163395}"/>
              </a:ext>
            </a:extLst>
          </p:cNvPr>
          <p:cNvSpPr txBox="1"/>
          <p:nvPr/>
        </p:nvSpPr>
        <p:spPr>
          <a:xfrm>
            <a:off x="7310215" y="5534292"/>
            <a:ext cx="46291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latin typeface="Arial MT"/>
                <a:cs typeface="Arial MT"/>
              </a:rPr>
              <a:t>-5,36</a:t>
            </a:r>
            <a:r>
              <a:rPr sz="1000" spc="-65" dirty="0">
                <a:latin typeface="Arial MT"/>
                <a:cs typeface="Arial MT"/>
              </a:rPr>
              <a:t> </a:t>
            </a:r>
            <a:r>
              <a:rPr sz="1000" spc="-5" dirty="0">
                <a:latin typeface="Arial MT"/>
                <a:cs typeface="Arial MT"/>
              </a:rPr>
              <a:t>%</a:t>
            </a:r>
            <a:endParaRPr sz="1000">
              <a:latin typeface="Arial MT"/>
              <a:cs typeface="Arial MT"/>
            </a:endParaRPr>
          </a:p>
        </p:txBody>
      </p:sp>
      <p:sp>
        <p:nvSpPr>
          <p:cNvPr id="170" name="object 41">
            <a:extLst>
              <a:ext uri="{FF2B5EF4-FFF2-40B4-BE49-F238E27FC236}">
                <a16:creationId xmlns:a16="http://schemas.microsoft.com/office/drawing/2014/main" id="{863E5AC9-F7EE-4801-B0E8-4EE1DAABEEEC}"/>
              </a:ext>
            </a:extLst>
          </p:cNvPr>
          <p:cNvSpPr txBox="1"/>
          <p:nvPr/>
        </p:nvSpPr>
        <p:spPr>
          <a:xfrm>
            <a:off x="9166106" y="4359687"/>
            <a:ext cx="419734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latin typeface="Arial MT"/>
                <a:cs typeface="Arial MT"/>
              </a:rPr>
              <a:t>5,96</a:t>
            </a:r>
            <a:r>
              <a:rPr sz="1000" spc="-55" dirty="0">
                <a:latin typeface="Arial MT"/>
                <a:cs typeface="Arial MT"/>
              </a:rPr>
              <a:t> </a:t>
            </a:r>
            <a:r>
              <a:rPr sz="1000" spc="-5" dirty="0">
                <a:latin typeface="Arial MT"/>
                <a:cs typeface="Arial MT"/>
              </a:rPr>
              <a:t>%</a:t>
            </a:r>
            <a:endParaRPr sz="1000">
              <a:latin typeface="Arial MT"/>
              <a:cs typeface="Arial MT"/>
            </a:endParaRPr>
          </a:p>
        </p:txBody>
      </p:sp>
      <p:sp>
        <p:nvSpPr>
          <p:cNvPr id="171" name="object 42">
            <a:extLst>
              <a:ext uri="{FF2B5EF4-FFF2-40B4-BE49-F238E27FC236}">
                <a16:creationId xmlns:a16="http://schemas.microsoft.com/office/drawing/2014/main" id="{98BD7338-AF1A-410F-BFF1-E27E0457636F}"/>
              </a:ext>
            </a:extLst>
          </p:cNvPr>
          <p:cNvSpPr txBox="1"/>
          <p:nvPr/>
        </p:nvSpPr>
        <p:spPr>
          <a:xfrm>
            <a:off x="2832552" y="4887653"/>
            <a:ext cx="57975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80" dirty="0">
                <a:latin typeface="Arial MT"/>
                <a:cs typeface="Arial MT"/>
              </a:rPr>
              <a:t>408,27€</a:t>
            </a:r>
            <a:endParaRPr sz="1200">
              <a:latin typeface="Arial MT"/>
              <a:cs typeface="Arial MT"/>
            </a:endParaRPr>
          </a:p>
        </p:txBody>
      </p:sp>
      <p:sp>
        <p:nvSpPr>
          <p:cNvPr id="172" name="object 43">
            <a:extLst>
              <a:ext uri="{FF2B5EF4-FFF2-40B4-BE49-F238E27FC236}">
                <a16:creationId xmlns:a16="http://schemas.microsoft.com/office/drawing/2014/main" id="{A1A65EE8-D9CE-4E94-AD38-B3DAB11FB102}"/>
              </a:ext>
            </a:extLst>
          </p:cNvPr>
          <p:cNvSpPr txBox="1"/>
          <p:nvPr/>
        </p:nvSpPr>
        <p:spPr>
          <a:xfrm>
            <a:off x="5517687" y="3226493"/>
            <a:ext cx="57975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80" dirty="0">
                <a:latin typeface="Arial MT"/>
                <a:cs typeface="Arial MT"/>
              </a:rPr>
              <a:t>813,02€</a:t>
            </a:r>
            <a:endParaRPr sz="1200">
              <a:latin typeface="Arial MT"/>
              <a:cs typeface="Arial MT"/>
            </a:endParaRPr>
          </a:p>
        </p:txBody>
      </p:sp>
      <p:sp>
        <p:nvSpPr>
          <p:cNvPr id="173" name="object 44">
            <a:extLst>
              <a:ext uri="{FF2B5EF4-FFF2-40B4-BE49-F238E27FC236}">
                <a16:creationId xmlns:a16="http://schemas.microsoft.com/office/drawing/2014/main" id="{437F6206-80A6-449D-A26C-FDC26E0C1C8F}"/>
              </a:ext>
            </a:extLst>
          </p:cNvPr>
          <p:cNvSpPr txBox="1"/>
          <p:nvPr/>
        </p:nvSpPr>
        <p:spPr>
          <a:xfrm>
            <a:off x="7158273" y="4098222"/>
            <a:ext cx="57975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80" dirty="0">
                <a:latin typeface="Arial MT"/>
                <a:cs typeface="Arial MT"/>
              </a:rPr>
              <a:t>681,56€</a:t>
            </a:r>
            <a:endParaRPr sz="1200">
              <a:latin typeface="Arial MT"/>
              <a:cs typeface="Arial MT"/>
            </a:endParaRPr>
          </a:p>
        </p:txBody>
      </p:sp>
      <p:sp>
        <p:nvSpPr>
          <p:cNvPr id="174" name="object 45">
            <a:extLst>
              <a:ext uri="{FF2B5EF4-FFF2-40B4-BE49-F238E27FC236}">
                <a16:creationId xmlns:a16="http://schemas.microsoft.com/office/drawing/2014/main" id="{B6D2FA53-E3CE-4B15-9A88-0C59A8F94D0E}"/>
              </a:ext>
            </a:extLst>
          </p:cNvPr>
          <p:cNvSpPr txBox="1"/>
          <p:nvPr/>
        </p:nvSpPr>
        <p:spPr>
          <a:xfrm>
            <a:off x="8802822" y="2862105"/>
            <a:ext cx="57975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80" dirty="0">
                <a:latin typeface="Arial MT"/>
                <a:cs typeface="Arial MT"/>
              </a:rPr>
              <a:t>929,57€</a:t>
            </a:r>
            <a:endParaRPr sz="1200">
              <a:latin typeface="Arial MT"/>
              <a:cs typeface="Arial MT"/>
            </a:endParaRPr>
          </a:p>
        </p:txBody>
      </p:sp>
      <p:sp>
        <p:nvSpPr>
          <p:cNvPr id="175" name="object 46">
            <a:extLst>
              <a:ext uri="{FF2B5EF4-FFF2-40B4-BE49-F238E27FC236}">
                <a16:creationId xmlns:a16="http://schemas.microsoft.com/office/drawing/2014/main" id="{D03C0B82-4FD5-4C36-A8F3-3BB95E1E9BEB}"/>
              </a:ext>
            </a:extLst>
          </p:cNvPr>
          <p:cNvSpPr txBox="1"/>
          <p:nvPr/>
        </p:nvSpPr>
        <p:spPr>
          <a:xfrm>
            <a:off x="9584314" y="5838430"/>
            <a:ext cx="19304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808080"/>
                </a:solidFill>
                <a:latin typeface="Calibri"/>
                <a:cs typeface="Calibri"/>
              </a:rPr>
              <a:t>-</a:t>
            </a:r>
            <a:r>
              <a:rPr sz="1000" spc="-10" dirty="0">
                <a:solidFill>
                  <a:srgbClr val="808080"/>
                </a:solidFill>
                <a:latin typeface="Calibri"/>
                <a:cs typeface="Calibri"/>
              </a:rPr>
              <a:t>10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176" name="object 47">
            <a:extLst>
              <a:ext uri="{FF2B5EF4-FFF2-40B4-BE49-F238E27FC236}">
                <a16:creationId xmlns:a16="http://schemas.microsoft.com/office/drawing/2014/main" id="{4156E83D-CE3F-42B3-9416-760177019A82}"/>
              </a:ext>
            </a:extLst>
          </p:cNvPr>
          <p:cNvSpPr txBox="1"/>
          <p:nvPr/>
        </p:nvSpPr>
        <p:spPr>
          <a:xfrm>
            <a:off x="9584314" y="5399629"/>
            <a:ext cx="13017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solidFill>
                  <a:srgbClr val="808080"/>
                </a:solidFill>
                <a:latin typeface="Calibri"/>
                <a:cs typeface="Calibri"/>
              </a:rPr>
              <a:t>-5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177" name="object 48">
            <a:extLst>
              <a:ext uri="{FF2B5EF4-FFF2-40B4-BE49-F238E27FC236}">
                <a16:creationId xmlns:a16="http://schemas.microsoft.com/office/drawing/2014/main" id="{B1469C39-7096-4E60-BD2E-BBE6EA229112}"/>
              </a:ext>
            </a:extLst>
          </p:cNvPr>
          <p:cNvSpPr txBox="1"/>
          <p:nvPr/>
        </p:nvSpPr>
        <p:spPr>
          <a:xfrm>
            <a:off x="9584314" y="4960828"/>
            <a:ext cx="8953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808080"/>
                </a:solidFill>
                <a:latin typeface="Calibri"/>
                <a:cs typeface="Calibri"/>
              </a:rPr>
              <a:t>0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178" name="object 49">
            <a:extLst>
              <a:ext uri="{FF2B5EF4-FFF2-40B4-BE49-F238E27FC236}">
                <a16:creationId xmlns:a16="http://schemas.microsoft.com/office/drawing/2014/main" id="{88A505F9-909E-4C49-9F17-6C886B71006C}"/>
              </a:ext>
            </a:extLst>
          </p:cNvPr>
          <p:cNvSpPr txBox="1"/>
          <p:nvPr/>
        </p:nvSpPr>
        <p:spPr>
          <a:xfrm>
            <a:off x="9584314" y="4522028"/>
            <a:ext cx="8953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808080"/>
                </a:solidFill>
                <a:latin typeface="Calibri"/>
                <a:cs typeface="Calibri"/>
              </a:rPr>
              <a:t>5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179" name="object 50">
            <a:extLst>
              <a:ext uri="{FF2B5EF4-FFF2-40B4-BE49-F238E27FC236}">
                <a16:creationId xmlns:a16="http://schemas.microsoft.com/office/drawing/2014/main" id="{E9DE5583-D749-4436-9F44-9C84AB4B174B}"/>
              </a:ext>
            </a:extLst>
          </p:cNvPr>
          <p:cNvSpPr txBox="1"/>
          <p:nvPr/>
        </p:nvSpPr>
        <p:spPr>
          <a:xfrm>
            <a:off x="9584314" y="4083227"/>
            <a:ext cx="15367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solidFill>
                  <a:srgbClr val="808080"/>
                </a:solidFill>
                <a:latin typeface="Calibri"/>
                <a:cs typeface="Calibri"/>
              </a:rPr>
              <a:t>10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180" name="object 51">
            <a:extLst>
              <a:ext uri="{FF2B5EF4-FFF2-40B4-BE49-F238E27FC236}">
                <a16:creationId xmlns:a16="http://schemas.microsoft.com/office/drawing/2014/main" id="{51C2C3FC-7DEE-4161-87BB-D6C0864294FA}"/>
              </a:ext>
            </a:extLst>
          </p:cNvPr>
          <p:cNvSpPr txBox="1"/>
          <p:nvPr/>
        </p:nvSpPr>
        <p:spPr>
          <a:xfrm>
            <a:off x="9584314" y="3644426"/>
            <a:ext cx="15367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solidFill>
                  <a:srgbClr val="808080"/>
                </a:solidFill>
                <a:latin typeface="Calibri"/>
                <a:cs typeface="Calibri"/>
              </a:rPr>
              <a:t>15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181" name="object 52">
            <a:extLst>
              <a:ext uri="{FF2B5EF4-FFF2-40B4-BE49-F238E27FC236}">
                <a16:creationId xmlns:a16="http://schemas.microsoft.com/office/drawing/2014/main" id="{5F743F3D-B857-40F2-8BF1-8C49146652F4}"/>
              </a:ext>
            </a:extLst>
          </p:cNvPr>
          <p:cNvSpPr txBox="1"/>
          <p:nvPr/>
        </p:nvSpPr>
        <p:spPr>
          <a:xfrm>
            <a:off x="9584314" y="3205626"/>
            <a:ext cx="15367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solidFill>
                  <a:srgbClr val="808080"/>
                </a:solidFill>
                <a:latin typeface="Calibri"/>
                <a:cs typeface="Calibri"/>
              </a:rPr>
              <a:t>20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182" name="object 53">
            <a:extLst>
              <a:ext uri="{FF2B5EF4-FFF2-40B4-BE49-F238E27FC236}">
                <a16:creationId xmlns:a16="http://schemas.microsoft.com/office/drawing/2014/main" id="{C060EDA5-49CC-43F3-A7B6-8828E1A495DE}"/>
              </a:ext>
            </a:extLst>
          </p:cNvPr>
          <p:cNvSpPr txBox="1"/>
          <p:nvPr/>
        </p:nvSpPr>
        <p:spPr>
          <a:xfrm>
            <a:off x="9584314" y="2766825"/>
            <a:ext cx="15367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solidFill>
                  <a:srgbClr val="808080"/>
                </a:solidFill>
                <a:latin typeface="Calibri"/>
                <a:cs typeface="Calibri"/>
              </a:rPr>
              <a:t>25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183" name="object 54">
            <a:extLst>
              <a:ext uri="{FF2B5EF4-FFF2-40B4-BE49-F238E27FC236}">
                <a16:creationId xmlns:a16="http://schemas.microsoft.com/office/drawing/2014/main" id="{431D3314-B5FC-48BD-84B8-67E300BC2B24}"/>
              </a:ext>
            </a:extLst>
          </p:cNvPr>
          <p:cNvSpPr txBox="1"/>
          <p:nvPr/>
        </p:nvSpPr>
        <p:spPr>
          <a:xfrm>
            <a:off x="9584314" y="2328024"/>
            <a:ext cx="15367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" dirty="0">
                <a:solidFill>
                  <a:srgbClr val="808080"/>
                </a:solidFill>
                <a:latin typeface="Calibri"/>
                <a:cs typeface="Calibri"/>
              </a:rPr>
              <a:t>30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184" name="object 55">
            <a:extLst>
              <a:ext uri="{FF2B5EF4-FFF2-40B4-BE49-F238E27FC236}">
                <a16:creationId xmlns:a16="http://schemas.microsoft.com/office/drawing/2014/main" id="{886A6B11-97E7-4D74-8E67-8A3FEA2D3BB4}"/>
              </a:ext>
            </a:extLst>
          </p:cNvPr>
          <p:cNvSpPr txBox="1"/>
          <p:nvPr/>
        </p:nvSpPr>
        <p:spPr>
          <a:xfrm>
            <a:off x="2305158" y="2314402"/>
            <a:ext cx="365760" cy="371982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5080" algn="r">
              <a:lnSpc>
                <a:spcPct val="100000"/>
              </a:lnSpc>
              <a:spcBef>
                <a:spcPts val="100"/>
              </a:spcBef>
            </a:pPr>
            <a:r>
              <a:rPr sz="1200" spc="-5" dirty="0">
                <a:latin typeface="Arial MT"/>
                <a:cs typeface="Arial MT"/>
              </a:rPr>
              <a:t>1</a:t>
            </a:r>
            <a:r>
              <a:rPr sz="1200" spc="-15" dirty="0">
                <a:latin typeface="Arial MT"/>
                <a:cs typeface="Arial MT"/>
              </a:rPr>
              <a:t>2</a:t>
            </a:r>
            <a:r>
              <a:rPr sz="1200" spc="-5" dirty="0">
                <a:latin typeface="Arial MT"/>
                <a:cs typeface="Arial MT"/>
              </a:rPr>
              <a:t>00</a:t>
            </a:r>
            <a:endParaRPr sz="1200" dirty="0">
              <a:latin typeface="Arial MT"/>
              <a:cs typeface="Arial MT"/>
            </a:endParaRPr>
          </a:p>
          <a:p>
            <a:pPr marR="5080" algn="r">
              <a:lnSpc>
                <a:spcPct val="100000"/>
              </a:lnSpc>
              <a:spcBef>
                <a:spcPts val="865"/>
              </a:spcBef>
            </a:pPr>
            <a:r>
              <a:rPr sz="1200" spc="-5" dirty="0">
                <a:latin typeface="Arial MT"/>
                <a:cs typeface="Arial MT"/>
              </a:rPr>
              <a:t>1</a:t>
            </a:r>
            <a:r>
              <a:rPr sz="1200" spc="-15" dirty="0">
                <a:latin typeface="Arial MT"/>
                <a:cs typeface="Arial MT"/>
              </a:rPr>
              <a:t>1</a:t>
            </a:r>
            <a:r>
              <a:rPr sz="1200" spc="-5" dirty="0">
                <a:latin typeface="Arial MT"/>
                <a:cs typeface="Arial MT"/>
              </a:rPr>
              <a:t>00</a:t>
            </a:r>
            <a:endParaRPr sz="1200" dirty="0">
              <a:latin typeface="Arial MT"/>
              <a:cs typeface="Arial MT"/>
            </a:endParaRPr>
          </a:p>
          <a:p>
            <a:pPr marR="5080" algn="r">
              <a:lnSpc>
                <a:spcPct val="100000"/>
              </a:lnSpc>
              <a:spcBef>
                <a:spcPts val="860"/>
              </a:spcBef>
            </a:pPr>
            <a:r>
              <a:rPr sz="1200" spc="-5" dirty="0">
                <a:latin typeface="Arial MT"/>
                <a:cs typeface="Arial MT"/>
              </a:rPr>
              <a:t>1</a:t>
            </a:r>
            <a:r>
              <a:rPr sz="1200" spc="-15" dirty="0">
                <a:latin typeface="Arial MT"/>
                <a:cs typeface="Arial MT"/>
              </a:rPr>
              <a:t>0</a:t>
            </a:r>
            <a:r>
              <a:rPr sz="1200" spc="-5" dirty="0">
                <a:latin typeface="Arial MT"/>
                <a:cs typeface="Arial MT"/>
              </a:rPr>
              <a:t>00</a:t>
            </a:r>
            <a:endParaRPr sz="1200" dirty="0">
              <a:latin typeface="Arial MT"/>
              <a:cs typeface="Arial MT"/>
            </a:endParaRPr>
          </a:p>
          <a:p>
            <a:pPr marR="6985" algn="r">
              <a:lnSpc>
                <a:spcPct val="100000"/>
              </a:lnSpc>
              <a:spcBef>
                <a:spcPts val="865"/>
              </a:spcBef>
            </a:pPr>
            <a:r>
              <a:rPr sz="1200" spc="-10" dirty="0">
                <a:latin typeface="Arial MT"/>
                <a:cs typeface="Arial MT"/>
              </a:rPr>
              <a:t>900</a:t>
            </a:r>
            <a:endParaRPr sz="1200" dirty="0">
              <a:latin typeface="Arial MT"/>
              <a:cs typeface="Arial MT"/>
            </a:endParaRPr>
          </a:p>
          <a:p>
            <a:pPr marR="6985" algn="r">
              <a:lnSpc>
                <a:spcPct val="100000"/>
              </a:lnSpc>
              <a:spcBef>
                <a:spcPts val="865"/>
              </a:spcBef>
            </a:pPr>
            <a:r>
              <a:rPr sz="1200" spc="-10" dirty="0">
                <a:latin typeface="Arial MT"/>
                <a:cs typeface="Arial MT"/>
              </a:rPr>
              <a:t>800</a:t>
            </a:r>
            <a:endParaRPr sz="1200" dirty="0">
              <a:latin typeface="Arial MT"/>
              <a:cs typeface="Arial MT"/>
            </a:endParaRPr>
          </a:p>
          <a:p>
            <a:pPr marR="6985" algn="r">
              <a:lnSpc>
                <a:spcPct val="100000"/>
              </a:lnSpc>
              <a:spcBef>
                <a:spcPts val="865"/>
              </a:spcBef>
            </a:pPr>
            <a:r>
              <a:rPr sz="1200" spc="-10" dirty="0">
                <a:latin typeface="Arial MT"/>
                <a:cs typeface="Arial MT"/>
              </a:rPr>
              <a:t>700</a:t>
            </a:r>
            <a:endParaRPr sz="1200" dirty="0">
              <a:latin typeface="Arial MT"/>
              <a:cs typeface="Arial MT"/>
            </a:endParaRPr>
          </a:p>
          <a:p>
            <a:pPr marR="6985" algn="r">
              <a:lnSpc>
                <a:spcPct val="100000"/>
              </a:lnSpc>
              <a:spcBef>
                <a:spcPts val="865"/>
              </a:spcBef>
            </a:pPr>
            <a:r>
              <a:rPr sz="1200" spc="-10" dirty="0">
                <a:latin typeface="Arial MT"/>
                <a:cs typeface="Arial MT"/>
              </a:rPr>
              <a:t>600</a:t>
            </a:r>
            <a:endParaRPr sz="1200" dirty="0">
              <a:latin typeface="Arial MT"/>
              <a:cs typeface="Arial MT"/>
            </a:endParaRPr>
          </a:p>
          <a:p>
            <a:pPr marR="6985" algn="r">
              <a:lnSpc>
                <a:spcPct val="100000"/>
              </a:lnSpc>
              <a:spcBef>
                <a:spcPts val="860"/>
              </a:spcBef>
            </a:pPr>
            <a:r>
              <a:rPr sz="1200" spc="-10" dirty="0">
                <a:latin typeface="Arial MT"/>
                <a:cs typeface="Arial MT"/>
              </a:rPr>
              <a:t>500</a:t>
            </a:r>
            <a:endParaRPr sz="1200" dirty="0">
              <a:latin typeface="Arial MT"/>
              <a:cs typeface="Arial MT"/>
            </a:endParaRPr>
          </a:p>
          <a:p>
            <a:pPr marR="6985" algn="r">
              <a:lnSpc>
                <a:spcPct val="100000"/>
              </a:lnSpc>
              <a:spcBef>
                <a:spcPts val="865"/>
              </a:spcBef>
            </a:pPr>
            <a:r>
              <a:rPr sz="1200" spc="-10" dirty="0">
                <a:latin typeface="Arial MT"/>
                <a:cs typeface="Arial MT"/>
              </a:rPr>
              <a:t>400</a:t>
            </a:r>
            <a:endParaRPr sz="1200" dirty="0">
              <a:latin typeface="Arial MT"/>
              <a:cs typeface="Arial MT"/>
            </a:endParaRPr>
          </a:p>
          <a:p>
            <a:pPr marR="6985" algn="r">
              <a:lnSpc>
                <a:spcPct val="100000"/>
              </a:lnSpc>
              <a:spcBef>
                <a:spcPts val="865"/>
              </a:spcBef>
            </a:pPr>
            <a:r>
              <a:rPr sz="1200" spc="-10" dirty="0">
                <a:latin typeface="Arial MT"/>
                <a:cs typeface="Arial MT"/>
              </a:rPr>
              <a:t>300</a:t>
            </a:r>
            <a:endParaRPr sz="1200" dirty="0">
              <a:latin typeface="Arial MT"/>
              <a:cs typeface="Arial MT"/>
            </a:endParaRPr>
          </a:p>
          <a:p>
            <a:pPr marR="6985" algn="r">
              <a:lnSpc>
                <a:spcPct val="100000"/>
              </a:lnSpc>
              <a:spcBef>
                <a:spcPts val="865"/>
              </a:spcBef>
            </a:pPr>
            <a:r>
              <a:rPr sz="1200" spc="-10" dirty="0">
                <a:latin typeface="Arial MT"/>
                <a:cs typeface="Arial MT"/>
              </a:rPr>
              <a:t>200</a:t>
            </a:r>
            <a:endParaRPr sz="1200" dirty="0">
              <a:latin typeface="Arial MT"/>
              <a:cs typeface="Arial MT"/>
            </a:endParaRPr>
          </a:p>
          <a:p>
            <a:pPr marR="6985" algn="r">
              <a:lnSpc>
                <a:spcPct val="100000"/>
              </a:lnSpc>
              <a:spcBef>
                <a:spcPts val="865"/>
              </a:spcBef>
            </a:pPr>
            <a:r>
              <a:rPr sz="1200" spc="-10" dirty="0">
                <a:latin typeface="Arial MT"/>
                <a:cs typeface="Arial MT"/>
              </a:rPr>
              <a:t>100</a:t>
            </a:r>
            <a:endParaRPr sz="1200" dirty="0">
              <a:latin typeface="Arial MT"/>
              <a:cs typeface="Arial MT"/>
            </a:endParaRPr>
          </a:p>
          <a:p>
            <a:pPr marR="5715" algn="r">
              <a:lnSpc>
                <a:spcPct val="100000"/>
              </a:lnSpc>
              <a:spcBef>
                <a:spcPts val="860"/>
              </a:spcBef>
            </a:pPr>
            <a:r>
              <a:rPr sz="1200" spc="-5" dirty="0">
                <a:latin typeface="Arial MT"/>
                <a:cs typeface="Arial MT"/>
              </a:rPr>
              <a:t>0</a:t>
            </a:r>
            <a:endParaRPr sz="1200" dirty="0">
              <a:latin typeface="Arial MT"/>
              <a:cs typeface="Arial MT"/>
            </a:endParaRPr>
          </a:p>
        </p:txBody>
      </p:sp>
      <p:sp>
        <p:nvSpPr>
          <p:cNvPr id="185" name="object 56">
            <a:extLst>
              <a:ext uri="{FF2B5EF4-FFF2-40B4-BE49-F238E27FC236}">
                <a16:creationId xmlns:a16="http://schemas.microsoft.com/office/drawing/2014/main" id="{AFF3CB26-677F-4E3E-9053-C11725843E90}"/>
              </a:ext>
            </a:extLst>
          </p:cNvPr>
          <p:cNvSpPr txBox="1"/>
          <p:nvPr/>
        </p:nvSpPr>
        <p:spPr>
          <a:xfrm>
            <a:off x="2810292" y="5993503"/>
            <a:ext cx="664654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5" dirty="0">
                <a:solidFill>
                  <a:srgbClr val="808080"/>
                </a:solidFill>
                <a:latin typeface="Arial MT"/>
                <a:cs typeface="Arial MT"/>
              </a:rPr>
              <a:t>2000</a:t>
            </a:r>
            <a:r>
              <a:rPr sz="1000" spc="275" dirty="0">
                <a:solidFill>
                  <a:srgbClr val="808080"/>
                </a:solidFill>
                <a:latin typeface="Arial MT"/>
                <a:cs typeface="Arial MT"/>
              </a:rPr>
              <a:t> </a:t>
            </a:r>
            <a:r>
              <a:rPr sz="1000" spc="-5" dirty="0">
                <a:solidFill>
                  <a:srgbClr val="808080"/>
                </a:solidFill>
                <a:latin typeface="Arial MT"/>
                <a:cs typeface="Arial MT"/>
              </a:rPr>
              <a:t>2001</a:t>
            </a:r>
            <a:r>
              <a:rPr sz="1000" spc="280" dirty="0">
                <a:solidFill>
                  <a:srgbClr val="808080"/>
                </a:solidFill>
                <a:latin typeface="Arial MT"/>
                <a:cs typeface="Arial MT"/>
              </a:rPr>
              <a:t> </a:t>
            </a:r>
            <a:r>
              <a:rPr sz="1000" spc="-5" dirty="0">
                <a:solidFill>
                  <a:srgbClr val="808080"/>
                </a:solidFill>
                <a:latin typeface="Arial MT"/>
                <a:cs typeface="Arial MT"/>
              </a:rPr>
              <a:t>2002</a:t>
            </a:r>
            <a:r>
              <a:rPr sz="1000" spc="275" dirty="0">
                <a:solidFill>
                  <a:srgbClr val="808080"/>
                </a:solidFill>
                <a:latin typeface="Arial MT"/>
                <a:cs typeface="Arial MT"/>
              </a:rPr>
              <a:t> </a:t>
            </a:r>
            <a:r>
              <a:rPr sz="1000" spc="-5" dirty="0">
                <a:solidFill>
                  <a:srgbClr val="808080"/>
                </a:solidFill>
                <a:latin typeface="Arial MT"/>
                <a:cs typeface="Arial MT"/>
              </a:rPr>
              <a:t>2003</a:t>
            </a:r>
            <a:r>
              <a:rPr sz="1000" spc="280" dirty="0">
                <a:solidFill>
                  <a:srgbClr val="808080"/>
                </a:solidFill>
                <a:latin typeface="Arial MT"/>
                <a:cs typeface="Arial MT"/>
              </a:rPr>
              <a:t> </a:t>
            </a:r>
            <a:r>
              <a:rPr sz="1000" spc="-5" dirty="0">
                <a:solidFill>
                  <a:srgbClr val="808080"/>
                </a:solidFill>
                <a:latin typeface="Arial MT"/>
                <a:cs typeface="Arial MT"/>
              </a:rPr>
              <a:t>2004</a:t>
            </a:r>
            <a:r>
              <a:rPr sz="1000" spc="275" dirty="0">
                <a:solidFill>
                  <a:srgbClr val="808080"/>
                </a:solidFill>
                <a:latin typeface="Arial MT"/>
                <a:cs typeface="Arial MT"/>
              </a:rPr>
              <a:t> </a:t>
            </a:r>
            <a:r>
              <a:rPr sz="1000" spc="-5" dirty="0">
                <a:solidFill>
                  <a:srgbClr val="808080"/>
                </a:solidFill>
                <a:latin typeface="Arial MT"/>
                <a:cs typeface="Arial MT"/>
              </a:rPr>
              <a:t>2005</a:t>
            </a:r>
            <a:r>
              <a:rPr sz="1000" spc="280" dirty="0">
                <a:solidFill>
                  <a:srgbClr val="808080"/>
                </a:solidFill>
                <a:latin typeface="Arial MT"/>
                <a:cs typeface="Arial MT"/>
              </a:rPr>
              <a:t> </a:t>
            </a:r>
            <a:r>
              <a:rPr sz="1000" spc="-5" dirty="0">
                <a:solidFill>
                  <a:srgbClr val="808080"/>
                </a:solidFill>
                <a:latin typeface="Arial MT"/>
                <a:cs typeface="Arial MT"/>
              </a:rPr>
              <a:t>2006</a:t>
            </a:r>
            <a:r>
              <a:rPr sz="1000" spc="280" dirty="0">
                <a:solidFill>
                  <a:srgbClr val="808080"/>
                </a:solidFill>
                <a:latin typeface="Arial MT"/>
                <a:cs typeface="Arial MT"/>
              </a:rPr>
              <a:t> </a:t>
            </a:r>
            <a:r>
              <a:rPr sz="1000" spc="-5" dirty="0">
                <a:solidFill>
                  <a:srgbClr val="808080"/>
                </a:solidFill>
                <a:latin typeface="Arial MT"/>
                <a:cs typeface="Arial MT"/>
              </a:rPr>
              <a:t>2007</a:t>
            </a:r>
            <a:r>
              <a:rPr sz="1000" spc="275" dirty="0">
                <a:solidFill>
                  <a:srgbClr val="808080"/>
                </a:solidFill>
                <a:latin typeface="Arial MT"/>
                <a:cs typeface="Arial MT"/>
              </a:rPr>
              <a:t> </a:t>
            </a:r>
            <a:r>
              <a:rPr sz="1000" spc="-5" dirty="0">
                <a:solidFill>
                  <a:srgbClr val="808080"/>
                </a:solidFill>
                <a:latin typeface="Arial MT"/>
                <a:cs typeface="Arial MT"/>
              </a:rPr>
              <a:t>2008</a:t>
            </a:r>
            <a:r>
              <a:rPr sz="1000" spc="280" dirty="0">
                <a:solidFill>
                  <a:srgbClr val="808080"/>
                </a:solidFill>
                <a:latin typeface="Arial MT"/>
                <a:cs typeface="Arial MT"/>
              </a:rPr>
              <a:t> </a:t>
            </a:r>
            <a:r>
              <a:rPr sz="1000" spc="-5" dirty="0">
                <a:solidFill>
                  <a:srgbClr val="808080"/>
                </a:solidFill>
                <a:latin typeface="Arial MT"/>
                <a:cs typeface="Arial MT"/>
              </a:rPr>
              <a:t>2009</a:t>
            </a:r>
            <a:r>
              <a:rPr sz="1000" spc="275" dirty="0">
                <a:solidFill>
                  <a:srgbClr val="808080"/>
                </a:solidFill>
                <a:latin typeface="Arial MT"/>
                <a:cs typeface="Arial MT"/>
              </a:rPr>
              <a:t> </a:t>
            </a:r>
            <a:r>
              <a:rPr sz="1000" spc="-5" dirty="0">
                <a:solidFill>
                  <a:srgbClr val="808080"/>
                </a:solidFill>
                <a:latin typeface="Arial MT"/>
                <a:cs typeface="Arial MT"/>
              </a:rPr>
              <a:t>2010</a:t>
            </a:r>
            <a:r>
              <a:rPr sz="1000" spc="280" dirty="0">
                <a:solidFill>
                  <a:srgbClr val="808080"/>
                </a:solidFill>
                <a:latin typeface="Arial MT"/>
                <a:cs typeface="Arial MT"/>
              </a:rPr>
              <a:t> </a:t>
            </a:r>
            <a:r>
              <a:rPr sz="1000" spc="-5" dirty="0">
                <a:solidFill>
                  <a:srgbClr val="808080"/>
                </a:solidFill>
                <a:latin typeface="Arial MT"/>
                <a:cs typeface="Arial MT"/>
              </a:rPr>
              <a:t>2011</a:t>
            </a:r>
            <a:r>
              <a:rPr sz="1000" spc="280" dirty="0">
                <a:solidFill>
                  <a:srgbClr val="808080"/>
                </a:solidFill>
                <a:latin typeface="Arial MT"/>
                <a:cs typeface="Arial MT"/>
              </a:rPr>
              <a:t> </a:t>
            </a:r>
            <a:r>
              <a:rPr sz="1000" spc="-5" dirty="0">
                <a:solidFill>
                  <a:srgbClr val="808080"/>
                </a:solidFill>
                <a:latin typeface="Arial MT"/>
                <a:cs typeface="Arial MT"/>
              </a:rPr>
              <a:t>2012</a:t>
            </a:r>
            <a:r>
              <a:rPr sz="1000" spc="275" dirty="0">
                <a:solidFill>
                  <a:srgbClr val="808080"/>
                </a:solidFill>
                <a:latin typeface="Arial MT"/>
                <a:cs typeface="Arial MT"/>
              </a:rPr>
              <a:t> </a:t>
            </a:r>
            <a:r>
              <a:rPr sz="1000" spc="-5" dirty="0">
                <a:solidFill>
                  <a:srgbClr val="808080"/>
                </a:solidFill>
                <a:latin typeface="Arial MT"/>
                <a:cs typeface="Arial MT"/>
              </a:rPr>
              <a:t>2013</a:t>
            </a:r>
            <a:r>
              <a:rPr sz="1000" spc="280" dirty="0">
                <a:solidFill>
                  <a:srgbClr val="808080"/>
                </a:solidFill>
                <a:latin typeface="Arial MT"/>
                <a:cs typeface="Arial MT"/>
              </a:rPr>
              <a:t> </a:t>
            </a:r>
            <a:r>
              <a:rPr sz="1000" spc="-5" dirty="0">
                <a:solidFill>
                  <a:srgbClr val="808080"/>
                </a:solidFill>
                <a:latin typeface="Arial MT"/>
                <a:cs typeface="Arial MT"/>
              </a:rPr>
              <a:t>2014</a:t>
            </a:r>
            <a:r>
              <a:rPr sz="1000" spc="275" dirty="0">
                <a:solidFill>
                  <a:srgbClr val="808080"/>
                </a:solidFill>
                <a:latin typeface="Arial MT"/>
                <a:cs typeface="Arial MT"/>
              </a:rPr>
              <a:t> </a:t>
            </a:r>
            <a:r>
              <a:rPr sz="1000" spc="-5" dirty="0">
                <a:solidFill>
                  <a:srgbClr val="808080"/>
                </a:solidFill>
                <a:latin typeface="Arial MT"/>
                <a:cs typeface="Arial MT"/>
              </a:rPr>
              <a:t>2015</a:t>
            </a:r>
            <a:r>
              <a:rPr sz="1000" spc="280" dirty="0">
                <a:solidFill>
                  <a:srgbClr val="808080"/>
                </a:solidFill>
                <a:latin typeface="Arial MT"/>
                <a:cs typeface="Arial MT"/>
              </a:rPr>
              <a:t> </a:t>
            </a:r>
            <a:r>
              <a:rPr sz="1000" spc="-5" dirty="0">
                <a:solidFill>
                  <a:srgbClr val="808080"/>
                </a:solidFill>
                <a:latin typeface="Arial MT"/>
                <a:cs typeface="Arial MT"/>
              </a:rPr>
              <a:t>2016</a:t>
            </a:r>
            <a:r>
              <a:rPr sz="1000" spc="280" dirty="0">
                <a:solidFill>
                  <a:srgbClr val="808080"/>
                </a:solidFill>
                <a:latin typeface="Arial MT"/>
                <a:cs typeface="Arial MT"/>
              </a:rPr>
              <a:t> </a:t>
            </a:r>
            <a:r>
              <a:rPr sz="1000" spc="-5" dirty="0">
                <a:solidFill>
                  <a:srgbClr val="808080"/>
                </a:solidFill>
                <a:latin typeface="Arial MT"/>
                <a:cs typeface="Arial MT"/>
              </a:rPr>
              <a:t>2017</a:t>
            </a:r>
            <a:r>
              <a:rPr sz="1000" spc="275" dirty="0">
                <a:solidFill>
                  <a:srgbClr val="808080"/>
                </a:solidFill>
                <a:latin typeface="Arial MT"/>
                <a:cs typeface="Arial MT"/>
              </a:rPr>
              <a:t> </a:t>
            </a:r>
            <a:r>
              <a:rPr sz="1000" spc="-5" dirty="0">
                <a:solidFill>
                  <a:srgbClr val="808080"/>
                </a:solidFill>
                <a:latin typeface="Arial MT"/>
                <a:cs typeface="Arial MT"/>
              </a:rPr>
              <a:t>2018</a:t>
            </a:r>
            <a:endParaRPr sz="1000">
              <a:latin typeface="Arial MT"/>
              <a:cs typeface="Arial MT"/>
            </a:endParaRPr>
          </a:p>
        </p:txBody>
      </p:sp>
      <p:sp>
        <p:nvSpPr>
          <p:cNvPr id="186" name="object 57">
            <a:extLst>
              <a:ext uri="{FF2B5EF4-FFF2-40B4-BE49-F238E27FC236}">
                <a16:creationId xmlns:a16="http://schemas.microsoft.com/office/drawing/2014/main" id="{F2C2D345-E4AB-4B62-876A-CBFE47E9D86E}"/>
              </a:ext>
            </a:extLst>
          </p:cNvPr>
          <p:cNvSpPr txBox="1"/>
          <p:nvPr/>
        </p:nvSpPr>
        <p:spPr>
          <a:xfrm>
            <a:off x="8280028" y="3726595"/>
            <a:ext cx="196215" cy="98361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1425"/>
              </a:lnSpc>
            </a:pPr>
            <a:r>
              <a:rPr sz="1200" spc="-15" dirty="0">
                <a:solidFill>
                  <a:srgbClr val="808080"/>
                </a:solidFill>
                <a:latin typeface="Arial MT"/>
                <a:cs typeface="Arial MT"/>
              </a:rPr>
              <a:t>Variació</a:t>
            </a:r>
            <a:r>
              <a:rPr sz="1200" spc="-45" dirty="0">
                <a:solidFill>
                  <a:srgbClr val="808080"/>
                </a:solidFill>
                <a:latin typeface="Arial MT"/>
                <a:cs typeface="Arial MT"/>
              </a:rPr>
              <a:t> </a:t>
            </a:r>
            <a:r>
              <a:rPr sz="1200" spc="-5" dirty="0">
                <a:solidFill>
                  <a:srgbClr val="808080"/>
                </a:solidFill>
                <a:latin typeface="Arial MT"/>
                <a:cs typeface="Arial MT"/>
              </a:rPr>
              <a:t>anual</a:t>
            </a:r>
            <a:endParaRPr sz="1200">
              <a:latin typeface="Arial MT"/>
              <a:cs typeface="Arial MT"/>
            </a:endParaRPr>
          </a:p>
        </p:txBody>
      </p:sp>
      <p:sp>
        <p:nvSpPr>
          <p:cNvPr id="187" name="object 58">
            <a:extLst>
              <a:ext uri="{FF2B5EF4-FFF2-40B4-BE49-F238E27FC236}">
                <a16:creationId xmlns:a16="http://schemas.microsoft.com/office/drawing/2014/main" id="{84CF2F3F-A693-4DD0-B00D-C4BE9CE3D0C1}"/>
              </a:ext>
            </a:extLst>
          </p:cNvPr>
          <p:cNvSpPr txBox="1"/>
          <p:nvPr/>
        </p:nvSpPr>
        <p:spPr>
          <a:xfrm>
            <a:off x="1921747" y="3410213"/>
            <a:ext cx="371475" cy="1551940"/>
          </a:xfrm>
          <a:prstGeom prst="rect">
            <a:avLst/>
          </a:prstGeom>
        </p:spPr>
        <p:txBody>
          <a:bodyPr vert="vert270" wrap="square" lIns="0" tIns="10160" rIns="0" bIns="0" rtlCol="0">
            <a:spAutoFit/>
          </a:bodyPr>
          <a:lstStyle/>
          <a:p>
            <a:pPr marL="198120" marR="5080" indent="-186055">
              <a:lnSpc>
                <a:spcPts val="1380"/>
              </a:lnSpc>
              <a:spcBef>
                <a:spcPts val="80"/>
              </a:spcBef>
            </a:pPr>
            <a:r>
              <a:rPr sz="1200" spc="-5" dirty="0">
                <a:latin typeface="Arial MT"/>
                <a:cs typeface="Arial MT"/>
              </a:rPr>
              <a:t>Alquiler medio </a:t>
            </a:r>
            <a:r>
              <a:rPr sz="1200" spc="-80" dirty="0">
                <a:latin typeface="Arial MT"/>
                <a:cs typeface="Arial MT"/>
              </a:rPr>
              <a:t>(€/mes) </a:t>
            </a:r>
            <a:r>
              <a:rPr sz="1200" spc="-320" dirty="0">
                <a:latin typeface="Arial MT"/>
                <a:cs typeface="Arial MT"/>
              </a:rPr>
              <a:t> </a:t>
            </a:r>
            <a:r>
              <a:rPr sz="1200" spc="-5" dirty="0">
                <a:latin typeface="Arial MT"/>
                <a:cs typeface="Arial MT"/>
              </a:rPr>
              <a:t>Datos:</a:t>
            </a:r>
            <a:r>
              <a:rPr sz="1200" spc="-20" dirty="0">
                <a:latin typeface="Arial MT"/>
                <a:cs typeface="Arial MT"/>
              </a:rPr>
              <a:t> </a:t>
            </a:r>
            <a:r>
              <a:rPr sz="1200" spc="-5" dirty="0">
                <a:latin typeface="Arial MT"/>
                <a:cs typeface="Arial MT"/>
              </a:rPr>
              <a:t>INCASOL</a:t>
            </a:r>
            <a:endParaRPr sz="1200" dirty="0">
              <a:latin typeface="Arial MT"/>
              <a:cs typeface="Arial MT"/>
            </a:endParaRPr>
          </a:p>
        </p:txBody>
      </p:sp>
      <p:sp>
        <p:nvSpPr>
          <p:cNvPr id="191" name="Rectángulo 190">
            <a:extLst>
              <a:ext uri="{FF2B5EF4-FFF2-40B4-BE49-F238E27FC236}">
                <a16:creationId xmlns:a16="http://schemas.microsoft.com/office/drawing/2014/main" id="{BE534965-D2BB-406A-825D-9286A3E35AFD}"/>
              </a:ext>
            </a:extLst>
          </p:cNvPr>
          <p:cNvSpPr/>
          <p:nvPr/>
        </p:nvSpPr>
        <p:spPr>
          <a:xfrm>
            <a:off x="10277475" y="5836381"/>
            <a:ext cx="1273415" cy="472285"/>
          </a:xfrm>
          <a:prstGeom prst="rect">
            <a:avLst/>
          </a:prstGeom>
          <a:blipFill dpi="0" rotWithShape="1">
            <a:blip r:embed="rId9">
              <a:alphaModFix amt="35000"/>
            </a:blip>
            <a:srcRect/>
            <a:stretch>
              <a:fillRect l="-7826" t="-60103" r="-12732" b="-1838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129629942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8A88BB3-2070-457F-837B-BC1EBFE87D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2800" b="1" dirty="0" err="1">
                <a:latin typeface="+mn-lt"/>
              </a:rPr>
              <a:t>ii.c</a:t>
            </a:r>
            <a:r>
              <a:rPr lang="es-ES" sz="2800" b="1" dirty="0">
                <a:latin typeface="+mn-lt"/>
              </a:rPr>
              <a:t>) Característiques </a:t>
            </a:r>
            <a:r>
              <a:rPr lang="es-ES" sz="2800" b="1" dirty="0" err="1">
                <a:latin typeface="+mn-lt"/>
              </a:rPr>
              <a:t>dels</a:t>
            </a:r>
            <a:r>
              <a:rPr lang="es-ES" sz="2800" b="1" dirty="0">
                <a:latin typeface="+mn-lt"/>
              </a:rPr>
              <a:t> </a:t>
            </a:r>
            <a:r>
              <a:rPr lang="es-ES" sz="2800" b="1" dirty="0" err="1">
                <a:latin typeface="+mn-lt"/>
              </a:rPr>
              <a:t>habitatges</a:t>
            </a:r>
            <a:r>
              <a:rPr lang="es-ES" sz="2800" b="1" dirty="0">
                <a:latin typeface="+mn-lt"/>
              </a:rPr>
              <a:t> en </a:t>
            </a:r>
            <a:r>
              <a:rPr lang="es-ES" sz="2800" b="1" dirty="0" err="1">
                <a:latin typeface="+mn-lt"/>
              </a:rPr>
              <a:t>cohabitatge</a:t>
            </a:r>
            <a:r>
              <a:rPr lang="es-ES" sz="2800" b="1" dirty="0">
                <a:latin typeface="+mn-lt"/>
              </a:rPr>
              <a:t>, el </a:t>
            </a:r>
            <a:r>
              <a:rPr lang="es-ES" sz="2800" b="1" dirty="0" err="1">
                <a:latin typeface="+mn-lt"/>
              </a:rPr>
              <a:t>dret</a:t>
            </a:r>
            <a:r>
              <a:rPr lang="es-ES" sz="2800" b="1" dirty="0">
                <a:latin typeface="+mn-lt"/>
              </a:rPr>
              <a:t> </a:t>
            </a:r>
            <a:r>
              <a:rPr lang="es-ES" sz="2800" b="1" dirty="0" err="1">
                <a:latin typeface="+mn-lt"/>
              </a:rPr>
              <a:t>d’ús</a:t>
            </a:r>
            <a:endParaRPr lang="es-ES" sz="2800" b="1" dirty="0">
              <a:latin typeface="+mn-lt"/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D93B947-F6C2-4220-9F65-492AFF88A2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1"/>
            <a:r>
              <a:rPr lang="ca-ES" dirty="0"/>
              <a:t>L’habitatge ha d’estar acollit a la qualificació d’Habitatge de Protecció Oficial (HPO).</a:t>
            </a:r>
          </a:p>
          <a:p>
            <a:endParaRPr lang="ca-ES" dirty="0"/>
          </a:p>
          <a:p>
            <a:pPr lvl="1"/>
            <a:r>
              <a:rPr lang="ca-ES" dirty="0"/>
              <a:t>L’HPO limita rendes (màxim 8,95 euros m2 a BCN), màxim 90 m2.</a:t>
            </a:r>
          </a:p>
          <a:p>
            <a:endParaRPr lang="ca-ES" dirty="0"/>
          </a:p>
          <a:p>
            <a:pPr lvl="1"/>
            <a:r>
              <a:rPr lang="ca-ES" dirty="0"/>
              <a:t>S’han de cedir en dret d’ús als socis (article 562 del Codi Civil de Catalunya)</a:t>
            </a:r>
          </a:p>
          <a:p>
            <a:endParaRPr lang="ca-ES" dirty="0"/>
          </a:p>
          <a:p>
            <a:pPr lvl="1"/>
            <a:r>
              <a:rPr lang="ca-ES" dirty="0"/>
              <a:t>La cessió és pel mateix termini que el dret de superfície (99 anys és a dir 1,50 generacions).</a:t>
            </a:r>
          </a:p>
          <a:p>
            <a:endParaRPr lang="ca-ES" dirty="0"/>
          </a:p>
          <a:p>
            <a:pPr lvl="1"/>
            <a:r>
              <a:rPr lang="ca-ES" dirty="0"/>
              <a:t>El preu del dret d’ús és la quota estatutària (amortització de préstec i despeses comunitàries) que no pot superar la renda màxima d’HPO.</a:t>
            </a:r>
          </a:p>
          <a:p>
            <a:endParaRPr lang="ca-ES" dirty="0"/>
          </a:p>
          <a:p>
            <a:pPr lvl="1"/>
            <a:r>
              <a:rPr lang="ca-ES" dirty="0"/>
              <a:t>El dret d’ús es transmissible d’acord amb la regulació dels estatuts de la cooperativa, però d’acord amb la cessió del Conveni ESAL no podrà superar allò pagat pel soci entre capital i amortització i minorat pels anys transcorreguts de la vigència del dret de superfície.</a:t>
            </a:r>
          </a:p>
          <a:p>
            <a:endParaRPr lang="es-ES" dirty="0"/>
          </a:p>
        </p:txBody>
      </p: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81D6D79C-8E14-48DF-8BA1-18379ADF1CE3}"/>
              </a:ext>
            </a:extLst>
          </p:cNvPr>
          <p:cNvCxnSpPr>
            <a:cxnSpLocks/>
          </p:cNvCxnSpPr>
          <p:nvPr/>
        </p:nvCxnSpPr>
        <p:spPr>
          <a:xfrm>
            <a:off x="896256" y="1553029"/>
            <a:ext cx="11295744" cy="0"/>
          </a:xfrm>
          <a:prstGeom prst="line">
            <a:avLst/>
          </a:prstGeom>
          <a:ln w="44450" cmpd="sng">
            <a:solidFill>
              <a:srgbClr val="C6290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ángulo 4">
            <a:extLst>
              <a:ext uri="{FF2B5EF4-FFF2-40B4-BE49-F238E27FC236}">
                <a16:creationId xmlns:a16="http://schemas.microsoft.com/office/drawing/2014/main" id="{80546716-0E36-4BA1-8B96-13308EEA9E31}"/>
              </a:ext>
            </a:extLst>
          </p:cNvPr>
          <p:cNvSpPr/>
          <p:nvPr/>
        </p:nvSpPr>
        <p:spPr>
          <a:xfrm>
            <a:off x="10277475" y="5836381"/>
            <a:ext cx="1273415" cy="472285"/>
          </a:xfrm>
          <a:prstGeom prst="rect">
            <a:avLst/>
          </a:prstGeom>
          <a:blipFill dpi="0" rotWithShape="1">
            <a:blip r:embed="rId2">
              <a:alphaModFix amt="35000"/>
            </a:blip>
            <a:srcRect/>
            <a:stretch>
              <a:fillRect l="-7826" t="-60103" r="-12732" b="-1838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211659610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FFB1DD0-1295-4B6C-9AF0-508BAA48C3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 algn="just"/>
            <a:endParaRPr lang="ca-ES" sz="2000" dirty="0"/>
          </a:p>
          <a:p>
            <a:pPr lvl="1" algn="just"/>
            <a:r>
              <a:rPr lang="ca-ES" sz="2000" dirty="0"/>
              <a:t>Es constitueix o bé en escriptura pública (dret real que es pot inscriure en el Registre de la Propietat) o bé en contracte privat amb la cooperativa (analògic). </a:t>
            </a:r>
          </a:p>
          <a:p>
            <a:pPr algn="just"/>
            <a:endParaRPr lang="ca-ES" sz="2400" dirty="0"/>
          </a:p>
          <a:p>
            <a:pPr lvl="1" algn="just"/>
            <a:r>
              <a:rPr lang="ca-ES" sz="2000" dirty="0"/>
              <a:t>Els habitatges han de ser </a:t>
            </a:r>
            <a:r>
              <a:rPr lang="ca-ES" sz="2000" dirty="0" err="1"/>
              <a:t>col·laboratius</a:t>
            </a:r>
            <a:r>
              <a:rPr lang="ca-ES" sz="2000" dirty="0"/>
              <a:t>, és a dir ha d’haver espais comuns per als socis (</a:t>
            </a:r>
            <a:r>
              <a:rPr lang="ca-ES" sz="2000" dirty="0" err="1"/>
              <a:t>coworking</a:t>
            </a:r>
            <a:r>
              <a:rPr lang="ca-ES" sz="2000" dirty="0"/>
              <a:t>, hort urbà, sala comú de maquines de rentar, gimnàs, cures, mainada, menjador comunitari..... a elecció de cada </a:t>
            </a:r>
            <a:r>
              <a:rPr lang="ca-ES" sz="2000" dirty="0" err="1"/>
              <a:t>coopertiva</a:t>
            </a:r>
            <a:r>
              <a:rPr lang="ca-ES" sz="2000" dirty="0"/>
              <a:t>) amb voluntat també si s’escau d’obrir-ho al barri.</a:t>
            </a:r>
          </a:p>
          <a:p>
            <a:pPr algn="just"/>
            <a:endParaRPr lang="ca-ES" sz="2400" dirty="0"/>
          </a:p>
          <a:p>
            <a:pPr lvl="1" algn="just"/>
            <a:r>
              <a:rPr lang="ca-ES" sz="2000" dirty="0"/>
              <a:t>Es tracta de responsabilitzar al soci en tot l’immoble i de que gaudeixi d’espais més amplis.</a:t>
            </a:r>
          </a:p>
          <a:p>
            <a:endParaRPr lang="ca-ES" sz="6400" dirty="0"/>
          </a:p>
          <a:p>
            <a:endParaRPr lang="es-ES" dirty="0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8A07A76A-B510-4DA8-BD63-9D2F058B79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s-ES" sz="2800" b="1" dirty="0" err="1">
                <a:latin typeface="+mn-lt"/>
              </a:rPr>
              <a:t>ii.c</a:t>
            </a:r>
            <a:r>
              <a:rPr lang="es-ES" sz="2800" b="1" dirty="0">
                <a:latin typeface="+mn-lt"/>
              </a:rPr>
              <a:t>) Característiques </a:t>
            </a:r>
            <a:r>
              <a:rPr lang="es-ES" sz="2800" b="1" dirty="0" err="1">
                <a:latin typeface="+mn-lt"/>
              </a:rPr>
              <a:t>dels</a:t>
            </a:r>
            <a:r>
              <a:rPr lang="es-ES" sz="2800" b="1" dirty="0">
                <a:latin typeface="+mn-lt"/>
              </a:rPr>
              <a:t> </a:t>
            </a:r>
            <a:r>
              <a:rPr lang="es-ES" sz="2800" b="1" dirty="0" err="1">
                <a:latin typeface="+mn-lt"/>
              </a:rPr>
              <a:t>habitatges</a:t>
            </a:r>
            <a:r>
              <a:rPr lang="es-ES" sz="2800" b="1" dirty="0">
                <a:latin typeface="+mn-lt"/>
              </a:rPr>
              <a:t> en </a:t>
            </a:r>
            <a:r>
              <a:rPr lang="es-ES" sz="2800" b="1" dirty="0" err="1">
                <a:latin typeface="+mn-lt"/>
              </a:rPr>
              <a:t>cohabitatge</a:t>
            </a:r>
            <a:r>
              <a:rPr lang="es-ES" sz="2800" b="1" dirty="0">
                <a:latin typeface="+mn-lt"/>
              </a:rPr>
              <a:t>, el </a:t>
            </a:r>
            <a:r>
              <a:rPr lang="es-ES" sz="2800" b="1" dirty="0" err="1">
                <a:latin typeface="+mn-lt"/>
              </a:rPr>
              <a:t>dret</a:t>
            </a:r>
            <a:r>
              <a:rPr lang="es-ES" sz="2800" b="1" dirty="0">
                <a:latin typeface="+mn-lt"/>
              </a:rPr>
              <a:t> </a:t>
            </a:r>
            <a:r>
              <a:rPr lang="es-ES" sz="2800" b="1" dirty="0" err="1">
                <a:latin typeface="+mn-lt"/>
              </a:rPr>
              <a:t>d’ús</a:t>
            </a:r>
            <a:endParaRPr lang="es-ES" sz="2800" b="1" dirty="0">
              <a:latin typeface="+mn-lt"/>
            </a:endParaRPr>
          </a:p>
        </p:txBody>
      </p:sp>
      <p:cxnSp>
        <p:nvCxnSpPr>
          <p:cNvPr id="7" name="Conector recto 6">
            <a:extLst>
              <a:ext uri="{FF2B5EF4-FFF2-40B4-BE49-F238E27FC236}">
                <a16:creationId xmlns:a16="http://schemas.microsoft.com/office/drawing/2014/main" id="{27E8BAA8-4E86-47C8-B474-43B64F3A7FC5}"/>
              </a:ext>
            </a:extLst>
          </p:cNvPr>
          <p:cNvCxnSpPr>
            <a:cxnSpLocks/>
          </p:cNvCxnSpPr>
          <p:nvPr/>
        </p:nvCxnSpPr>
        <p:spPr>
          <a:xfrm>
            <a:off x="896256" y="1553029"/>
            <a:ext cx="11295744" cy="0"/>
          </a:xfrm>
          <a:prstGeom prst="line">
            <a:avLst/>
          </a:prstGeom>
          <a:ln w="44450" cmpd="sng">
            <a:solidFill>
              <a:srgbClr val="C6290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ángulo 7">
            <a:extLst>
              <a:ext uri="{FF2B5EF4-FFF2-40B4-BE49-F238E27FC236}">
                <a16:creationId xmlns:a16="http://schemas.microsoft.com/office/drawing/2014/main" id="{D2C80E43-80FA-4778-9EF9-CA74BE8219B6}"/>
              </a:ext>
            </a:extLst>
          </p:cNvPr>
          <p:cNvSpPr/>
          <p:nvPr/>
        </p:nvSpPr>
        <p:spPr>
          <a:xfrm>
            <a:off x="10277475" y="5836381"/>
            <a:ext cx="1273415" cy="472285"/>
          </a:xfrm>
          <a:prstGeom prst="rect">
            <a:avLst/>
          </a:prstGeom>
          <a:blipFill dpi="0" rotWithShape="1">
            <a:blip r:embed="rId2">
              <a:alphaModFix amt="35000"/>
            </a:blip>
            <a:srcRect/>
            <a:stretch>
              <a:fillRect l="-7826" t="-60103" r="-12732" b="-1838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57630479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983EE6A-C81C-4A83-8676-F8C3EA720D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 algn="just"/>
            <a:endParaRPr lang="ca-ES" sz="2000" dirty="0"/>
          </a:p>
          <a:p>
            <a:pPr lvl="1" algn="just"/>
            <a:r>
              <a:rPr lang="ca-ES" sz="2000" dirty="0"/>
              <a:t>Satisfacció residencial.</a:t>
            </a:r>
          </a:p>
          <a:p>
            <a:pPr algn="just"/>
            <a:endParaRPr lang="ca-ES" sz="2000" dirty="0"/>
          </a:p>
          <a:p>
            <a:pPr lvl="1" algn="just"/>
            <a:r>
              <a:rPr lang="ca-ES" sz="2000" dirty="0"/>
              <a:t>Tots els habitants han de ser socis i són escollits per la Cooperativa.</a:t>
            </a:r>
          </a:p>
          <a:p>
            <a:pPr algn="just"/>
            <a:endParaRPr lang="ca-ES" sz="2000" dirty="0"/>
          </a:p>
          <a:p>
            <a:pPr lvl="1" algn="just"/>
            <a:r>
              <a:rPr lang="ca-ES" sz="2000" dirty="0"/>
              <a:t>El soci en la fase de construcció efectua aportacions necessàries de capital per completar el finançament (de un 3% a un 10% 5.000 a 15.000 euros- del cost de l’habitatge dependent de les ajudes del Govern i subvencions).</a:t>
            </a:r>
          </a:p>
          <a:p>
            <a:pPr marL="0" indent="0" algn="just">
              <a:buNone/>
            </a:pPr>
            <a:endParaRPr lang="ca-ES" sz="2000" dirty="0"/>
          </a:p>
          <a:p>
            <a:pPr lvl="1" algn="just"/>
            <a:r>
              <a:rPr lang="ca-ES" sz="2000" dirty="0"/>
              <a:t>Poden assumir obres de manteniment i  conservació</a:t>
            </a:r>
            <a:r>
              <a:rPr lang="ca-ES" sz="2100" dirty="0"/>
              <a:t>.</a:t>
            </a:r>
          </a:p>
          <a:p>
            <a:endParaRPr lang="es-ES" dirty="0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48E8DF6A-BDE1-4363-91F1-74D041D812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s-ES" sz="2800" b="1" dirty="0" err="1">
                <a:latin typeface="+mn-lt"/>
              </a:rPr>
              <a:t>ii.c</a:t>
            </a:r>
            <a:r>
              <a:rPr lang="es-ES" sz="2800" b="1" dirty="0">
                <a:latin typeface="+mn-lt"/>
              </a:rPr>
              <a:t>) Característiques </a:t>
            </a:r>
            <a:r>
              <a:rPr lang="es-ES" sz="2800" b="1" dirty="0" err="1">
                <a:latin typeface="+mn-lt"/>
              </a:rPr>
              <a:t>dels</a:t>
            </a:r>
            <a:r>
              <a:rPr lang="es-ES" sz="2800" b="1" dirty="0">
                <a:latin typeface="+mn-lt"/>
              </a:rPr>
              <a:t> </a:t>
            </a:r>
            <a:r>
              <a:rPr lang="es-ES" sz="2800" b="1" dirty="0" err="1">
                <a:latin typeface="+mn-lt"/>
              </a:rPr>
              <a:t>habitatges</a:t>
            </a:r>
            <a:r>
              <a:rPr lang="es-ES" sz="2800" b="1" dirty="0">
                <a:latin typeface="+mn-lt"/>
              </a:rPr>
              <a:t> en </a:t>
            </a:r>
            <a:r>
              <a:rPr lang="es-ES" sz="2800" b="1" dirty="0" err="1">
                <a:latin typeface="+mn-lt"/>
              </a:rPr>
              <a:t>cohabitatge</a:t>
            </a:r>
            <a:r>
              <a:rPr lang="es-ES" sz="2800" b="1" dirty="0">
                <a:latin typeface="+mn-lt"/>
              </a:rPr>
              <a:t>, el </a:t>
            </a:r>
            <a:r>
              <a:rPr lang="es-ES" sz="2800" b="1" dirty="0" err="1">
                <a:latin typeface="+mn-lt"/>
              </a:rPr>
              <a:t>dret</a:t>
            </a:r>
            <a:r>
              <a:rPr lang="es-ES" sz="2800" b="1" dirty="0">
                <a:latin typeface="+mn-lt"/>
              </a:rPr>
              <a:t> </a:t>
            </a:r>
            <a:r>
              <a:rPr lang="es-ES" sz="2800" b="1" dirty="0" err="1">
                <a:latin typeface="+mn-lt"/>
              </a:rPr>
              <a:t>d’ús</a:t>
            </a:r>
            <a:endParaRPr lang="es-ES" sz="2800" b="1" dirty="0">
              <a:latin typeface="+mn-lt"/>
            </a:endParaRPr>
          </a:p>
        </p:txBody>
      </p:sp>
      <p:cxnSp>
        <p:nvCxnSpPr>
          <p:cNvPr id="7" name="Conector recto 6">
            <a:extLst>
              <a:ext uri="{FF2B5EF4-FFF2-40B4-BE49-F238E27FC236}">
                <a16:creationId xmlns:a16="http://schemas.microsoft.com/office/drawing/2014/main" id="{11C60820-9394-424E-935C-1056FFDCBEF6}"/>
              </a:ext>
            </a:extLst>
          </p:cNvPr>
          <p:cNvCxnSpPr>
            <a:cxnSpLocks/>
          </p:cNvCxnSpPr>
          <p:nvPr/>
        </p:nvCxnSpPr>
        <p:spPr>
          <a:xfrm>
            <a:off x="896256" y="1553029"/>
            <a:ext cx="11295744" cy="0"/>
          </a:xfrm>
          <a:prstGeom prst="line">
            <a:avLst/>
          </a:prstGeom>
          <a:ln w="44450" cmpd="sng">
            <a:solidFill>
              <a:srgbClr val="C6290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ángulo 7">
            <a:extLst>
              <a:ext uri="{FF2B5EF4-FFF2-40B4-BE49-F238E27FC236}">
                <a16:creationId xmlns:a16="http://schemas.microsoft.com/office/drawing/2014/main" id="{AE1E59DD-CD50-4B8E-822D-34C1D45282B5}"/>
              </a:ext>
            </a:extLst>
          </p:cNvPr>
          <p:cNvSpPr/>
          <p:nvPr/>
        </p:nvSpPr>
        <p:spPr>
          <a:xfrm>
            <a:off x="10277475" y="5836381"/>
            <a:ext cx="1273415" cy="472285"/>
          </a:xfrm>
          <a:prstGeom prst="rect">
            <a:avLst/>
          </a:prstGeom>
          <a:blipFill dpi="0" rotWithShape="1">
            <a:blip r:embed="rId2">
              <a:alphaModFix amt="35000"/>
            </a:blip>
            <a:srcRect/>
            <a:stretch>
              <a:fillRect l="-7826" t="-60103" r="-12732" b="-1838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51068782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8AA202A-C016-44FB-A8C4-C7E1BFE969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2800" b="1" dirty="0" err="1">
                <a:latin typeface="Calibri "/>
              </a:rPr>
              <a:t>ii.d</a:t>
            </a:r>
            <a:r>
              <a:rPr lang="es-ES" sz="2800" b="1" dirty="0">
                <a:latin typeface="Calibri "/>
              </a:rPr>
              <a:t>) </a:t>
            </a:r>
            <a:r>
              <a:rPr lang="es-ES" sz="2800" b="1" dirty="0" err="1">
                <a:latin typeface="Calibri "/>
              </a:rPr>
              <a:t>Carac</a:t>
            </a:r>
            <a:r>
              <a:rPr lang="ca-ES" sz="2800" b="1" dirty="0" err="1">
                <a:latin typeface="Calibri "/>
              </a:rPr>
              <a:t>terístinques</a:t>
            </a:r>
            <a:r>
              <a:rPr lang="ca-ES" sz="2800" b="1" dirty="0">
                <a:latin typeface="Calibri "/>
              </a:rPr>
              <a:t> dels habitatges en lloguer cooperatiu</a:t>
            </a:r>
            <a:endParaRPr lang="es-ES" sz="2800" b="1" dirty="0">
              <a:latin typeface="Calibri "/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F77F115-AD80-4F66-A71C-C5C959DC7E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 algn="just"/>
            <a:endParaRPr lang="ca-ES" sz="2000" dirty="0"/>
          </a:p>
          <a:p>
            <a:pPr lvl="1" algn="just"/>
            <a:r>
              <a:rPr lang="ca-ES" sz="2000" dirty="0"/>
              <a:t>L’habitatge ha d’estar acollit a la qualificació d’Habitatge de Protecció Oficial (HPO).</a:t>
            </a:r>
          </a:p>
          <a:p>
            <a:pPr algn="just"/>
            <a:endParaRPr lang="ca-ES" sz="2000" dirty="0"/>
          </a:p>
          <a:p>
            <a:pPr lvl="1" algn="just"/>
            <a:r>
              <a:rPr lang="ca-ES" sz="2000" dirty="0"/>
              <a:t>L’HPO limita rendes (màxim 8,95 euros m2 a BCN), màxim 90 m2.</a:t>
            </a:r>
          </a:p>
          <a:p>
            <a:pPr algn="just"/>
            <a:endParaRPr lang="ca-ES" sz="2000" dirty="0"/>
          </a:p>
          <a:p>
            <a:pPr lvl="1" algn="just"/>
            <a:r>
              <a:rPr lang="ca-ES" sz="2000" dirty="0"/>
              <a:t>S’han de cedir en dret d’arrendament que preveu la LAU.</a:t>
            </a:r>
          </a:p>
          <a:p>
            <a:pPr algn="just"/>
            <a:endParaRPr lang="ca-ES" sz="2000" dirty="0"/>
          </a:p>
          <a:p>
            <a:pPr lvl="1" algn="just"/>
            <a:r>
              <a:rPr lang="ca-ES" sz="2000" dirty="0"/>
              <a:t>Termini mínim 7 anys. Voluntarietat de prorroga indefinida.</a:t>
            </a:r>
          </a:p>
          <a:p>
            <a:endParaRPr lang="es-ES" dirty="0"/>
          </a:p>
        </p:txBody>
      </p: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FC8FBFD1-472C-4944-9631-21AE9570A9EA}"/>
              </a:ext>
            </a:extLst>
          </p:cNvPr>
          <p:cNvCxnSpPr>
            <a:cxnSpLocks/>
          </p:cNvCxnSpPr>
          <p:nvPr/>
        </p:nvCxnSpPr>
        <p:spPr>
          <a:xfrm>
            <a:off x="896256" y="1553029"/>
            <a:ext cx="11295744" cy="0"/>
          </a:xfrm>
          <a:prstGeom prst="line">
            <a:avLst/>
          </a:prstGeom>
          <a:ln w="44450" cmpd="sng">
            <a:solidFill>
              <a:srgbClr val="C6290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ángulo 4">
            <a:extLst>
              <a:ext uri="{FF2B5EF4-FFF2-40B4-BE49-F238E27FC236}">
                <a16:creationId xmlns:a16="http://schemas.microsoft.com/office/drawing/2014/main" id="{5FB418B5-3892-4D8E-ABE8-7F42E94545C9}"/>
              </a:ext>
            </a:extLst>
          </p:cNvPr>
          <p:cNvSpPr/>
          <p:nvPr/>
        </p:nvSpPr>
        <p:spPr>
          <a:xfrm>
            <a:off x="10277475" y="5836381"/>
            <a:ext cx="1273415" cy="472285"/>
          </a:xfrm>
          <a:prstGeom prst="rect">
            <a:avLst/>
          </a:prstGeom>
          <a:blipFill dpi="0" rotWithShape="1">
            <a:blip r:embed="rId2">
              <a:alphaModFix amt="35000"/>
            </a:blip>
            <a:srcRect/>
            <a:stretch>
              <a:fillRect l="-7826" t="-60103" r="-12732" b="-1838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338831108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53DED5B-9028-43CD-A4C2-8E0A7098B3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algn="just"/>
            <a:endParaRPr lang="ca-ES" sz="2000" dirty="0"/>
          </a:p>
          <a:p>
            <a:pPr lvl="1" algn="just"/>
            <a:r>
              <a:rPr lang="ca-ES" sz="2000" dirty="0"/>
              <a:t>Es constitueix en contracte LAU privat. Es pot constituir en escriptura pública.</a:t>
            </a:r>
          </a:p>
          <a:p>
            <a:pPr lvl="1" algn="just"/>
            <a:endParaRPr lang="ca-ES" sz="2000" dirty="0"/>
          </a:p>
          <a:p>
            <a:pPr lvl="1" algn="just"/>
            <a:r>
              <a:rPr lang="ca-ES" sz="2000" dirty="0"/>
              <a:t>El preu de lloguer màxim HPO.</a:t>
            </a:r>
          </a:p>
          <a:p>
            <a:pPr lvl="1" algn="just"/>
            <a:endParaRPr lang="ca-ES" sz="2000" dirty="0"/>
          </a:p>
          <a:p>
            <a:pPr lvl="1" algn="just"/>
            <a:r>
              <a:rPr lang="ca-ES" sz="2000" dirty="0"/>
              <a:t>No assumeixen obres de conservació i manteniment  excepte petites d’ús.</a:t>
            </a:r>
          </a:p>
          <a:p>
            <a:pPr lvl="1" algn="just"/>
            <a:endParaRPr lang="ca-ES" sz="2000" dirty="0"/>
          </a:p>
          <a:p>
            <a:pPr lvl="1" algn="just"/>
            <a:r>
              <a:rPr lang="ca-ES" sz="2000" dirty="0"/>
              <a:t>Poden ser socis o no de la cooperativa.</a:t>
            </a:r>
          </a:p>
          <a:p>
            <a:pPr lvl="1" algn="just"/>
            <a:endParaRPr lang="ca-ES" sz="2000" dirty="0"/>
          </a:p>
          <a:p>
            <a:pPr lvl="1" algn="just"/>
            <a:r>
              <a:rPr lang="ca-ES" sz="2000" dirty="0"/>
              <a:t>Son persones de la llista de sol·licitants del Registre Municipal. </a:t>
            </a:r>
          </a:p>
          <a:p>
            <a:endParaRPr lang="es-ES" dirty="0"/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8BFD0D45-B991-48E1-8B22-1734764F24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s-ES" sz="2800" b="1" dirty="0" err="1">
                <a:latin typeface="Calibri "/>
              </a:rPr>
              <a:t>ii.d</a:t>
            </a:r>
            <a:r>
              <a:rPr lang="es-ES" sz="2800" b="1" dirty="0">
                <a:latin typeface="Calibri "/>
              </a:rPr>
              <a:t>) </a:t>
            </a:r>
            <a:r>
              <a:rPr lang="es-ES" sz="2800" b="1" dirty="0" err="1">
                <a:latin typeface="Calibri "/>
              </a:rPr>
              <a:t>Carac</a:t>
            </a:r>
            <a:r>
              <a:rPr lang="ca-ES" sz="2800" b="1" dirty="0" err="1">
                <a:latin typeface="Calibri "/>
              </a:rPr>
              <a:t>terístinques</a:t>
            </a:r>
            <a:r>
              <a:rPr lang="ca-ES" sz="2800" b="1" dirty="0">
                <a:latin typeface="Calibri "/>
              </a:rPr>
              <a:t> dels habitatges en lloguer cooperatiu</a:t>
            </a:r>
            <a:endParaRPr lang="es-ES" sz="2800" b="1" dirty="0">
              <a:latin typeface="Calibri "/>
            </a:endParaRPr>
          </a:p>
        </p:txBody>
      </p: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8230E67C-A1BE-4D72-AE22-041D93D90C08}"/>
              </a:ext>
            </a:extLst>
          </p:cNvPr>
          <p:cNvCxnSpPr>
            <a:cxnSpLocks/>
          </p:cNvCxnSpPr>
          <p:nvPr/>
        </p:nvCxnSpPr>
        <p:spPr>
          <a:xfrm>
            <a:off x="896256" y="1553029"/>
            <a:ext cx="11295744" cy="0"/>
          </a:xfrm>
          <a:prstGeom prst="line">
            <a:avLst/>
          </a:prstGeom>
          <a:ln w="44450" cmpd="sng">
            <a:solidFill>
              <a:srgbClr val="C6290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ángulo 5">
            <a:extLst>
              <a:ext uri="{FF2B5EF4-FFF2-40B4-BE49-F238E27FC236}">
                <a16:creationId xmlns:a16="http://schemas.microsoft.com/office/drawing/2014/main" id="{D4DEA3BF-4B4D-4E1F-B366-14876A296045}"/>
              </a:ext>
            </a:extLst>
          </p:cNvPr>
          <p:cNvSpPr/>
          <p:nvPr/>
        </p:nvSpPr>
        <p:spPr>
          <a:xfrm>
            <a:off x="10277475" y="5836381"/>
            <a:ext cx="1273415" cy="472285"/>
          </a:xfrm>
          <a:prstGeom prst="rect">
            <a:avLst/>
          </a:prstGeom>
          <a:blipFill dpi="0" rotWithShape="1">
            <a:blip r:embed="rId2">
              <a:alphaModFix amt="35000"/>
            </a:blip>
            <a:srcRect/>
            <a:stretch>
              <a:fillRect l="-7826" t="-60103" r="-12732" b="-1838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268130622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840EA8-B566-4DE3-B0C6-CBEB3CD15E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2800" b="1" dirty="0" err="1">
                <a:latin typeface="Calibri "/>
              </a:rPr>
              <a:t>ii.e</a:t>
            </a:r>
            <a:r>
              <a:rPr lang="es-ES" sz="2800" b="1" dirty="0">
                <a:latin typeface="Calibri "/>
              </a:rPr>
              <a:t>) </a:t>
            </a:r>
            <a:r>
              <a:rPr lang="es-ES" sz="2800" b="1" dirty="0" err="1">
                <a:latin typeface="Calibri "/>
              </a:rPr>
              <a:t>Conveni</a:t>
            </a:r>
            <a:r>
              <a:rPr lang="es-ES" sz="2800" b="1" dirty="0">
                <a:latin typeface="Calibri "/>
              </a:rPr>
              <a:t> </a:t>
            </a:r>
            <a:r>
              <a:rPr lang="es-ES" sz="2800" b="1" dirty="0" err="1">
                <a:latin typeface="Calibri "/>
              </a:rPr>
              <a:t>amb</a:t>
            </a:r>
            <a:r>
              <a:rPr lang="es-ES" sz="2800" b="1" dirty="0">
                <a:latin typeface="Calibri "/>
              </a:rPr>
              <a:t> </a:t>
            </a:r>
            <a:r>
              <a:rPr lang="es-ES" sz="2800" b="1" dirty="0" err="1">
                <a:latin typeface="Calibri "/>
              </a:rPr>
              <a:t>Entitats</a:t>
            </a:r>
            <a:r>
              <a:rPr lang="es-ES" sz="2800" b="1" dirty="0">
                <a:latin typeface="Calibri "/>
              </a:rPr>
              <a:t> </a:t>
            </a:r>
            <a:r>
              <a:rPr lang="es-ES" sz="2800" b="1" dirty="0" err="1">
                <a:latin typeface="Calibri "/>
              </a:rPr>
              <a:t>sense</a:t>
            </a:r>
            <a:r>
              <a:rPr lang="es-ES" sz="2800" b="1" dirty="0">
                <a:latin typeface="Calibri "/>
              </a:rPr>
              <a:t> </a:t>
            </a:r>
            <a:r>
              <a:rPr lang="es-ES" sz="2800" b="1" dirty="0" err="1">
                <a:latin typeface="Calibri "/>
              </a:rPr>
              <a:t>afany</a:t>
            </a:r>
            <a:r>
              <a:rPr lang="es-ES" sz="2800" b="1" dirty="0">
                <a:latin typeface="Calibri "/>
              </a:rPr>
              <a:t> de lucre (ESAL) (cooperatives i </a:t>
            </a:r>
            <a:r>
              <a:rPr lang="es-ES" sz="2800" b="1" dirty="0" err="1">
                <a:latin typeface="Calibri "/>
              </a:rPr>
              <a:t>fundacions</a:t>
            </a:r>
            <a:r>
              <a:rPr lang="es-ES" sz="2800" b="1" dirty="0">
                <a:latin typeface="Calibri "/>
              </a:rPr>
              <a:t>) 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6A13C4F-4F0D-4D8E-A2BE-94D193900D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ca-ES" sz="2400" dirty="0"/>
              <a:t>Atorgat a l’emparament de la legislació en matèria de bens patrimonials:</a:t>
            </a:r>
          </a:p>
          <a:p>
            <a:pPr marL="0" indent="0" algn="just">
              <a:buNone/>
            </a:pPr>
            <a:endParaRPr lang="ca-ES" sz="2400" dirty="0"/>
          </a:p>
          <a:p>
            <a:pPr marL="0" indent="0" algn="just">
              <a:buNone/>
            </a:pPr>
            <a:r>
              <a:rPr lang="ca-ES" sz="2400" dirty="0"/>
              <a:t>	a) Article 137 de la Llei de Patrimoni Ad. Públiques</a:t>
            </a:r>
          </a:p>
          <a:p>
            <a:pPr marL="0" indent="0" algn="just">
              <a:buNone/>
            </a:pPr>
            <a:r>
              <a:rPr lang="ca-ES" sz="2400" dirty="0"/>
              <a:t>	b) Reglament de Patrimoni Ens Locals</a:t>
            </a:r>
          </a:p>
          <a:p>
            <a:pPr marL="0" indent="0" algn="just">
              <a:buNone/>
            </a:pPr>
            <a:r>
              <a:rPr lang="ca-ES" sz="2400" dirty="0"/>
              <a:t>	c) Decret Legislatiu 1/2010 TR Llei d’Urbanisme</a:t>
            </a:r>
          </a:p>
          <a:p>
            <a:pPr marL="0" indent="0" algn="just">
              <a:buNone/>
            </a:pPr>
            <a:r>
              <a:rPr lang="ca-ES" sz="2400" dirty="0"/>
              <a:t>	d) Real Decreto 26/2020 mesures COVID</a:t>
            </a:r>
          </a:p>
          <a:p>
            <a:pPr marL="0" indent="0" algn="just">
              <a:buNone/>
            </a:pPr>
            <a:endParaRPr lang="ca-ES" sz="2400" dirty="0"/>
          </a:p>
          <a:p>
            <a:pPr algn="just"/>
            <a:r>
              <a:rPr lang="ca-ES" sz="2400" dirty="0"/>
              <a:t>Permet la cessió de sòl o finques per a rehabilitar de forma directa i amb preu reduït o gratuït per fer habitatge social de lloguer o cessió d’us.</a:t>
            </a:r>
          </a:p>
          <a:p>
            <a:pPr marL="0" indent="0" algn="just">
              <a:buNone/>
            </a:pPr>
            <a:endParaRPr lang="ca-ES" sz="2400" dirty="0"/>
          </a:p>
          <a:p>
            <a:pPr algn="just"/>
            <a:r>
              <a:rPr lang="ca-ES" sz="2400" dirty="0"/>
              <a:t>El Conveni ESAL signat amb Federació de Cooperatives d’Habitatge de Catalunya, Coordinadora de Fundacions d’Habitatge Social, Xarxa d’Economia Solidària, Associació de Gestors de Polítiques Socials d’Habitatge de Catalunya i l’Ajuntament de Barcelona</a:t>
            </a:r>
            <a:r>
              <a:rPr lang="ca-ES" dirty="0"/>
              <a:t>. </a:t>
            </a:r>
          </a:p>
          <a:p>
            <a:endParaRPr lang="es-ES" dirty="0"/>
          </a:p>
        </p:txBody>
      </p: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5F287718-878B-4A0A-90CF-77681F2DB394}"/>
              </a:ext>
            </a:extLst>
          </p:cNvPr>
          <p:cNvCxnSpPr>
            <a:cxnSpLocks/>
          </p:cNvCxnSpPr>
          <p:nvPr/>
        </p:nvCxnSpPr>
        <p:spPr>
          <a:xfrm>
            <a:off x="896256" y="1553029"/>
            <a:ext cx="11295744" cy="0"/>
          </a:xfrm>
          <a:prstGeom prst="line">
            <a:avLst/>
          </a:prstGeom>
          <a:ln w="44450" cmpd="sng">
            <a:solidFill>
              <a:srgbClr val="C6290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ángulo 5">
            <a:extLst>
              <a:ext uri="{FF2B5EF4-FFF2-40B4-BE49-F238E27FC236}">
                <a16:creationId xmlns:a16="http://schemas.microsoft.com/office/drawing/2014/main" id="{16BE7DBF-E6EA-4F34-83D9-143A268F65AC}"/>
              </a:ext>
            </a:extLst>
          </p:cNvPr>
          <p:cNvSpPr/>
          <p:nvPr/>
        </p:nvSpPr>
        <p:spPr>
          <a:xfrm>
            <a:off x="10277475" y="5836381"/>
            <a:ext cx="1273415" cy="472285"/>
          </a:xfrm>
          <a:prstGeom prst="rect">
            <a:avLst/>
          </a:prstGeom>
          <a:blipFill dpi="0" rotWithShape="1">
            <a:blip r:embed="rId2">
              <a:alphaModFix amt="35000"/>
            </a:blip>
            <a:srcRect/>
            <a:stretch>
              <a:fillRect l="-7826" t="-60103" r="-12732" b="-1838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188500898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51F5A55-D2E8-4D0E-A4EC-00AD0C20F9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endParaRPr lang="es-ES" sz="2000" dirty="0"/>
          </a:p>
          <a:p>
            <a:pPr lvl="1"/>
            <a:r>
              <a:rPr lang="es-ES" sz="2000" dirty="0"/>
              <a:t>Les Cooperatives i </a:t>
            </a:r>
            <a:r>
              <a:rPr lang="es-ES" sz="2000" dirty="0" err="1"/>
              <a:t>Fundacions</a:t>
            </a:r>
            <a:r>
              <a:rPr lang="es-ES" sz="2000" dirty="0"/>
              <a:t> han de </a:t>
            </a:r>
            <a:r>
              <a:rPr lang="es-ES" sz="2000" dirty="0" err="1"/>
              <a:t>gaudir</a:t>
            </a:r>
            <a:r>
              <a:rPr lang="es-ES" sz="2000" dirty="0"/>
              <a:t> de </a:t>
            </a:r>
            <a:r>
              <a:rPr lang="es-ES" sz="2000" dirty="0" err="1"/>
              <a:t>criteris</a:t>
            </a:r>
            <a:r>
              <a:rPr lang="es-ES" sz="2000" dirty="0"/>
              <a:t> de </a:t>
            </a:r>
            <a:r>
              <a:rPr lang="es-ES" sz="2000" dirty="0" err="1"/>
              <a:t>solvència</a:t>
            </a:r>
            <a:r>
              <a:rPr lang="es-ES" sz="2000" dirty="0"/>
              <a:t> i </a:t>
            </a:r>
            <a:r>
              <a:rPr lang="es-ES" sz="2000" dirty="0" err="1"/>
              <a:t>experiència</a:t>
            </a:r>
            <a:r>
              <a:rPr lang="es-ES" sz="2000" dirty="0"/>
              <a:t> i han de </a:t>
            </a:r>
            <a:r>
              <a:rPr lang="es-ES" sz="2000" dirty="0" err="1"/>
              <a:t>tenir</a:t>
            </a:r>
            <a:r>
              <a:rPr lang="es-ES" sz="2000" dirty="0"/>
              <a:t> </a:t>
            </a:r>
            <a:r>
              <a:rPr lang="es-ES" sz="2000" dirty="0" err="1"/>
              <a:t>societats</a:t>
            </a:r>
            <a:r>
              <a:rPr lang="es-ES" sz="2000" dirty="0"/>
              <a:t> gestores </a:t>
            </a:r>
            <a:r>
              <a:rPr lang="es-ES" sz="2000" dirty="0" err="1"/>
              <a:t>especialitzades</a:t>
            </a:r>
            <a:r>
              <a:rPr lang="es-ES" sz="2000" dirty="0"/>
              <a:t> en </a:t>
            </a:r>
            <a:r>
              <a:rPr lang="es-ES" sz="2000" dirty="0" err="1"/>
              <a:t>promoció</a:t>
            </a:r>
            <a:r>
              <a:rPr lang="es-ES" sz="2000" dirty="0"/>
              <a:t>.</a:t>
            </a:r>
          </a:p>
          <a:p>
            <a:endParaRPr lang="es-ES" sz="2000" dirty="0"/>
          </a:p>
          <a:p>
            <a:pPr lvl="1"/>
            <a:r>
              <a:rPr lang="es-ES" sz="2000" dirty="0"/>
              <a:t>Les propies </a:t>
            </a:r>
            <a:r>
              <a:rPr lang="es-ES" sz="2000" dirty="0" err="1"/>
              <a:t>entitats</a:t>
            </a:r>
            <a:r>
              <a:rPr lang="es-ES" sz="2000" dirty="0"/>
              <a:t> han </a:t>
            </a:r>
            <a:r>
              <a:rPr lang="es-ES" sz="2000" dirty="0" err="1"/>
              <a:t>d’escollir</a:t>
            </a:r>
            <a:r>
              <a:rPr lang="es-ES" sz="2000" dirty="0"/>
              <a:t> </a:t>
            </a:r>
            <a:r>
              <a:rPr lang="es-ES" sz="2000" dirty="0" err="1"/>
              <a:t>els</a:t>
            </a:r>
            <a:r>
              <a:rPr lang="es-ES" sz="2000" dirty="0"/>
              <a:t> </a:t>
            </a:r>
            <a:r>
              <a:rPr lang="es-ES" sz="2000" dirty="0" err="1"/>
              <a:t>candidats</a:t>
            </a:r>
            <a:r>
              <a:rPr lang="es-ES" sz="2000" dirty="0"/>
              <a:t> a </a:t>
            </a:r>
            <a:r>
              <a:rPr lang="es-ES" sz="2000" dirty="0" err="1"/>
              <a:t>l’adjudicació</a:t>
            </a:r>
            <a:r>
              <a:rPr lang="es-ES" sz="2000" dirty="0"/>
              <a:t> </a:t>
            </a:r>
            <a:r>
              <a:rPr lang="es-ES" sz="2000" dirty="0" err="1"/>
              <a:t>previ</a:t>
            </a:r>
            <a:r>
              <a:rPr lang="es-ES" sz="2000" dirty="0"/>
              <a:t> un </a:t>
            </a:r>
            <a:r>
              <a:rPr lang="es-ES" sz="2000" dirty="0" err="1"/>
              <a:t>procès</a:t>
            </a:r>
            <a:r>
              <a:rPr lang="es-ES" sz="2000" dirty="0"/>
              <a:t> </a:t>
            </a:r>
            <a:r>
              <a:rPr lang="es-ES" sz="2000" dirty="0" err="1"/>
              <a:t>públic</a:t>
            </a:r>
            <a:r>
              <a:rPr lang="es-ES" sz="2000" dirty="0"/>
              <a:t>, </a:t>
            </a:r>
            <a:r>
              <a:rPr lang="es-ES" sz="2000" dirty="0" err="1"/>
              <a:t>transparent</a:t>
            </a:r>
            <a:r>
              <a:rPr lang="es-ES" sz="2000" dirty="0"/>
              <a:t> i </a:t>
            </a:r>
            <a:r>
              <a:rPr lang="es-ES" sz="2000" dirty="0" err="1"/>
              <a:t>deconcurrència</a:t>
            </a:r>
            <a:r>
              <a:rPr lang="es-ES" sz="2000" dirty="0"/>
              <a:t> </a:t>
            </a:r>
            <a:r>
              <a:rPr lang="es-ES" sz="2000" dirty="0" err="1"/>
              <a:t>d’entitats</a:t>
            </a:r>
            <a:r>
              <a:rPr lang="es-ES" sz="2000" dirty="0"/>
              <a:t> (cooperatives i </a:t>
            </a:r>
            <a:r>
              <a:rPr lang="es-ES" sz="2000" dirty="0" err="1"/>
              <a:t>fundacions</a:t>
            </a:r>
            <a:r>
              <a:rPr lang="es-ES" sz="2000" dirty="0"/>
              <a:t> de tota la UE) </a:t>
            </a:r>
            <a:r>
              <a:rPr lang="es-ES" sz="2000" dirty="0" err="1"/>
              <a:t>interessades</a:t>
            </a:r>
            <a:r>
              <a:rPr lang="es-ES" sz="2000" dirty="0"/>
              <a:t> i elles </a:t>
            </a:r>
            <a:r>
              <a:rPr lang="es-ES" sz="2000" dirty="0" err="1"/>
              <a:t>mateixes</a:t>
            </a:r>
            <a:r>
              <a:rPr lang="es-ES" sz="2000" dirty="0"/>
              <a:t> </a:t>
            </a:r>
            <a:r>
              <a:rPr lang="es-ES" sz="2000" dirty="0" err="1"/>
              <a:t>trien</a:t>
            </a:r>
            <a:r>
              <a:rPr lang="es-ES" sz="2000" dirty="0"/>
              <a:t> </a:t>
            </a:r>
            <a:r>
              <a:rPr lang="es-ES" sz="2000" dirty="0" err="1"/>
              <a:t>els</a:t>
            </a:r>
            <a:r>
              <a:rPr lang="es-ES" sz="2000" dirty="0"/>
              <a:t> </a:t>
            </a:r>
            <a:r>
              <a:rPr lang="es-ES" sz="2000" dirty="0" err="1"/>
              <a:t>candidats</a:t>
            </a:r>
            <a:r>
              <a:rPr lang="es-ES" sz="2000" dirty="0"/>
              <a:t> que han de ser </a:t>
            </a:r>
            <a:r>
              <a:rPr lang="es-ES" sz="2000" dirty="0" err="1"/>
              <a:t>desprès</a:t>
            </a:r>
            <a:r>
              <a:rPr lang="es-ES" sz="2000" dirty="0"/>
              <a:t> </a:t>
            </a:r>
            <a:r>
              <a:rPr lang="es-ES" sz="2000" dirty="0" err="1"/>
              <a:t>aceptats</a:t>
            </a:r>
            <a:r>
              <a:rPr lang="es-ES" sz="2000" dirty="0"/>
              <a:t> per una Taula </a:t>
            </a:r>
            <a:r>
              <a:rPr lang="es-ES" sz="2000" dirty="0" err="1"/>
              <a:t>Ajuntament</a:t>
            </a:r>
            <a:r>
              <a:rPr lang="es-ES" sz="2000" dirty="0"/>
              <a:t> i GHS.</a:t>
            </a:r>
          </a:p>
          <a:p>
            <a:endParaRPr lang="es-ES" sz="2000" dirty="0"/>
          </a:p>
          <a:p>
            <a:pPr lvl="1"/>
            <a:r>
              <a:rPr lang="es-ES" sz="2000" dirty="0" err="1"/>
              <a:t>L’Ajuntament</a:t>
            </a:r>
            <a:r>
              <a:rPr lang="es-ES" sz="2000" dirty="0"/>
              <a:t> aporta el </a:t>
            </a:r>
            <a:r>
              <a:rPr lang="es-ES" sz="2000" dirty="0" err="1"/>
              <a:t>finançáment</a:t>
            </a:r>
            <a:r>
              <a:rPr lang="es-ES" sz="2000" dirty="0"/>
              <a:t> del 80% de </a:t>
            </a:r>
            <a:r>
              <a:rPr lang="es-ES" sz="2000" dirty="0" err="1"/>
              <a:t>l’obra</a:t>
            </a:r>
            <a:r>
              <a:rPr lang="es-ES" sz="2000" dirty="0"/>
              <a:t>. </a:t>
            </a:r>
            <a:r>
              <a:rPr lang="es-ES" sz="2000" dirty="0" err="1"/>
              <a:t>Actualment</a:t>
            </a:r>
            <a:r>
              <a:rPr lang="es-ES" sz="2000" dirty="0"/>
              <a:t> es treballa un </a:t>
            </a:r>
            <a:r>
              <a:rPr lang="es-ES" sz="2000" dirty="0" err="1"/>
              <a:t>Conveni</a:t>
            </a:r>
            <a:r>
              <a:rPr lang="es-ES" sz="2000" dirty="0"/>
              <a:t> </a:t>
            </a:r>
            <a:r>
              <a:rPr lang="es-ES" sz="2000" dirty="0" err="1"/>
              <a:t>Financer</a:t>
            </a:r>
            <a:r>
              <a:rPr lang="es-ES" sz="2000" dirty="0"/>
              <a:t> ICO/ICF.</a:t>
            </a:r>
          </a:p>
          <a:p>
            <a:endParaRPr lang="es-ES" dirty="0"/>
          </a:p>
          <a:p>
            <a:endParaRPr lang="es-ES" dirty="0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0157A45E-D1DA-4851-9818-D6A85EBF9E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s-ES" sz="2800" b="1" dirty="0" err="1">
                <a:latin typeface="Calibri "/>
              </a:rPr>
              <a:t>ii.e</a:t>
            </a:r>
            <a:r>
              <a:rPr lang="es-ES" sz="2800" b="1" dirty="0">
                <a:latin typeface="Calibri "/>
              </a:rPr>
              <a:t>) </a:t>
            </a:r>
            <a:r>
              <a:rPr lang="es-ES" sz="2800" b="1" dirty="0" err="1">
                <a:latin typeface="Calibri "/>
              </a:rPr>
              <a:t>Conveni</a:t>
            </a:r>
            <a:r>
              <a:rPr lang="es-ES" sz="2800" b="1" dirty="0">
                <a:latin typeface="Calibri "/>
              </a:rPr>
              <a:t> </a:t>
            </a:r>
            <a:r>
              <a:rPr lang="es-ES" sz="2800" b="1" dirty="0" err="1">
                <a:latin typeface="Calibri "/>
              </a:rPr>
              <a:t>amb</a:t>
            </a:r>
            <a:r>
              <a:rPr lang="es-ES" sz="2800" b="1" dirty="0">
                <a:latin typeface="Calibri "/>
              </a:rPr>
              <a:t> </a:t>
            </a:r>
            <a:r>
              <a:rPr lang="es-ES" sz="2800" b="1" dirty="0" err="1">
                <a:latin typeface="Calibri "/>
              </a:rPr>
              <a:t>Entitats</a:t>
            </a:r>
            <a:r>
              <a:rPr lang="es-ES" sz="2800" b="1" dirty="0">
                <a:latin typeface="Calibri "/>
              </a:rPr>
              <a:t> </a:t>
            </a:r>
            <a:r>
              <a:rPr lang="es-ES" sz="2800" b="1" dirty="0" err="1">
                <a:latin typeface="Calibri "/>
              </a:rPr>
              <a:t>sense</a:t>
            </a:r>
            <a:r>
              <a:rPr lang="es-ES" sz="2800" b="1" dirty="0">
                <a:latin typeface="Calibri "/>
              </a:rPr>
              <a:t> </a:t>
            </a:r>
            <a:r>
              <a:rPr lang="es-ES" sz="2800" b="1" dirty="0" err="1">
                <a:latin typeface="Calibri "/>
              </a:rPr>
              <a:t>afany</a:t>
            </a:r>
            <a:r>
              <a:rPr lang="es-ES" sz="2800" b="1" dirty="0">
                <a:latin typeface="Calibri "/>
              </a:rPr>
              <a:t> de lucre (ESAL) (cooperatives i </a:t>
            </a:r>
            <a:r>
              <a:rPr lang="es-ES" sz="2800" b="1" dirty="0" err="1">
                <a:latin typeface="Calibri "/>
              </a:rPr>
              <a:t>fundacions</a:t>
            </a:r>
            <a:r>
              <a:rPr lang="es-ES" sz="2800" b="1" dirty="0">
                <a:latin typeface="Calibri "/>
              </a:rPr>
              <a:t>) </a:t>
            </a:r>
          </a:p>
        </p:txBody>
      </p:sp>
      <p:cxnSp>
        <p:nvCxnSpPr>
          <p:cNvPr id="7" name="Conector recto 6">
            <a:extLst>
              <a:ext uri="{FF2B5EF4-FFF2-40B4-BE49-F238E27FC236}">
                <a16:creationId xmlns:a16="http://schemas.microsoft.com/office/drawing/2014/main" id="{01433FE7-0A89-44E3-9E9C-ACEA8CBF82EF}"/>
              </a:ext>
            </a:extLst>
          </p:cNvPr>
          <p:cNvCxnSpPr>
            <a:cxnSpLocks/>
          </p:cNvCxnSpPr>
          <p:nvPr/>
        </p:nvCxnSpPr>
        <p:spPr>
          <a:xfrm>
            <a:off x="896256" y="1553029"/>
            <a:ext cx="11295744" cy="0"/>
          </a:xfrm>
          <a:prstGeom prst="line">
            <a:avLst/>
          </a:prstGeom>
          <a:ln w="44450" cmpd="sng">
            <a:solidFill>
              <a:srgbClr val="C6290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ángulo 8">
            <a:extLst>
              <a:ext uri="{FF2B5EF4-FFF2-40B4-BE49-F238E27FC236}">
                <a16:creationId xmlns:a16="http://schemas.microsoft.com/office/drawing/2014/main" id="{4C59B6C9-5E29-4273-950C-18772EF56435}"/>
              </a:ext>
            </a:extLst>
          </p:cNvPr>
          <p:cNvSpPr/>
          <p:nvPr/>
        </p:nvSpPr>
        <p:spPr>
          <a:xfrm>
            <a:off x="10277475" y="5836381"/>
            <a:ext cx="1273415" cy="472285"/>
          </a:xfrm>
          <a:prstGeom prst="rect">
            <a:avLst/>
          </a:prstGeom>
          <a:blipFill dpi="0" rotWithShape="1">
            <a:blip r:embed="rId2">
              <a:alphaModFix amt="35000"/>
            </a:blip>
            <a:srcRect/>
            <a:stretch>
              <a:fillRect l="-7826" t="-60103" r="-12732" b="-1838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290737241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F46BCD7-D537-4FBA-8857-DB89FDF783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endParaRPr lang="es-ES" sz="2000" dirty="0"/>
          </a:p>
          <a:p>
            <a:pPr lvl="1"/>
            <a:r>
              <a:rPr lang="es-ES" sz="2000" dirty="0" err="1"/>
              <a:t>Atorga</a:t>
            </a:r>
            <a:r>
              <a:rPr lang="es-ES" sz="2000" dirty="0"/>
              <a:t> aval </a:t>
            </a:r>
            <a:r>
              <a:rPr lang="es-ES" sz="2000" dirty="0" err="1"/>
              <a:t>d’impagament</a:t>
            </a:r>
            <a:r>
              <a:rPr lang="es-ES" sz="2000" dirty="0"/>
              <a:t> de 5 </a:t>
            </a:r>
            <a:r>
              <a:rPr lang="es-ES" sz="2000" dirty="0" err="1"/>
              <a:t>quotes</a:t>
            </a:r>
            <a:r>
              <a:rPr lang="es-ES" sz="2000" dirty="0"/>
              <a:t>.</a:t>
            </a:r>
          </a:p>
          <a:p>
            <a:endParaRPr lang="es-ES" sz="2000" dirty="0"/>
          </a:p>
          <a:p>
            <a:pPr lvl="1"/>
            <a:r>
              <a:rPr lang="es-ES" sz="2000" dirty="0" err="1"/>
              <a:t>L’Ajuntament</a:t>
            </a:r>
            <a:r>
              <a:rPr lang="es-ES" sz="2000" dirty="0"/>
              <a:t> </a:t>
            </a:r>
            <a:r>
              <a:rPr lang="es-ES" sz="2000" dirty="0" err="1"/>
              <a:t>pot</a:t>
            </a:r>
            <a:r>
              <a:rPr lang="es-ES" sz="2000" dirty="0"/>
              <a:t> </a:t>
            </a:r>
            <a:r>
              <a:rPr lang="es-ES" sz="2000" dirty="0" err="1"/>
              <a:t>atorgar</a:t>
            </a:r>
            <a:r>
              <a:rPr lang="es-ES" sz="2000" dirty="0"/>
              <a:t> el 7% o 16% del </a:t>
            </a:r>
            <a:r>
              <a:rPr lang="es-ES" sz="2000" dirty="0" err="1"/>
              <a:t>cost</a:t>
            </a:r>
            <a:r>
              <a:rPr lang="es-ES" sz="2000" dirty="0"/>
              <a:t> </a:t>
            </a:r>
            <a:r>
              <a:rPr lang="es-ES" sz="2000" dirty="0" err="1"/>
              <a:t>constructiu</a:t>
            </a:r>
            <a:r>
              <a:rPr lang="es-ES" sz="2000" dirty="0"/>
              <a:t> (</a:t>
            </a:r>
            <a:r>
              <a:rPr lang="es-ES" sz="2000" dirty="0" err="1"/>
              <a:t>depenent</a:t>
            </a:r>
            <a:r>
              <a:rPr lang="es-ES" sz="2000" dirty="0"/>
              <a:t> </a:t>
            </a:r>
            <a:r>
              <a:rPr lang="es-ES" sz="2000" dirty="0" err="1"/>
              <a:t>habitatges</a:t>
            </a:r>
            <a:r>
              <a:rPr lang="es-ES" sz="2000" dirty="0"/>
              <a:t>) de </a:t>
            </a:r>
            <a:r>
              <a:rPr lang="es-ES" sz="2000" dirty="0" err="1"/>
              <a:t>subvenció</a:t>
            </a:r>
            <a:r>
              <a:rPr lang="es-ES" sz="2000" dirty="0"/>
              <a:t> retornable que </a:t>
            </a:r>
            <a:r>
              <a:rPr lang="es-ES" sz="2000" dirty="0" err="1"/>
              <a:t>s’han</a:t>
            </a:r>
            <a:r>
              <a:rPr lang="es-ES" sz="2000" dirty="0"/>
              <a:t> de reintegrar </a:t>
            </a:r>
            <a:r>
              <a:rPr lang="es-ES" sz="2000" dirty="0" err="1"/>
              <a:t>sense</a:t>
            </a:r>
            <a:r>
              <a:rPr lang="es-ES" sz="2000" dirty="0"/>
              <a:t> interés a </a:t>
            </a:r>
            <a:r>
              <a:rPr lang="es-ES" sz="2000" dirty="0" err="1"/>
              <a:t>partirde</a:t>
            </a:r>
            <a:r>
              <a:rPr lang="es-ES" sz="2000" dirty="0"/>
              <a:t> </a:t>
            </a:r>
            <a:r>
              <a:rPr lang="es-ES" sz="2000" dirty="0" err="1"/>
              <a:t>l’any</a:t>
            </a:r>
            <a:r>
              <a:rPr lang="es-ES" sz="2000" dirty="0"/>
              <a:t> 25.</a:t>
            </a:r>
          </a:p>
          <a:p>
            <a:endParaRPr lang="es-ES" sz="2000" dirty="0"/>
          </a:p>
          <a:p>
            <a:pPr lvl="1"/>
            <a:r>
              <a:rPr lang="es-ES" sz="2000" dirty="0" err="1"/>
              <a:t>L’Ajuntament</a:t>
            </a:r>
            <a:r>
              <a:rPr lang="es-ES" sz="2000" dirty="0"/>
              <a:t> visa les </a:t>
            </a:r>
            <a:r>
              <a:rPr lang="es-ES" sz="2000" dirty="0" err="1"/>
              <a:t>escriptures</a:t>
            </a:r>
            <a:r>
              <a:rPr lang="es-ES" sz="2000" dirty="0"/>
              <a:t> i contractes </a:t>
            </a:r>
            <a:r>
              <a:rPr lang="es-ES" sz="2000" dirty="0" err="1"/>
              <a:t>amb</a:t>
            </a:r>
            <a:r>
              <a:rPr lang="es-ES" sz="2000" dirty="0"/>
              <a:t> </a:t>
            </a:r>
            <a:r>
              <a:rPr lang="es-ES" sz="2000" dirty="0" err="1"/>
              <a:t>els</a:t>
            </a:r>
            <a:r>
              <a:rPr lang="es-ES" sz="2000" dirty="0"/>
              <a:t> </a:t>
            </a:r>
            <a:r>
              <a:rPr lang="es-ES" sz="2000" dirty="0" err="1"/>
              <a:t>socis</a:t>
            </a:r>
            <a:r>
              <a:rPr lang="es-ES" sz="2000" dirty="0"/>
              <a:t>.</a:t>
            </a:r>
          </a:p>
          <a:p>
            <a:endParaRPr lang="es-ES" sz="2000" dirty="0"/>
          </a:p>
          <a:p>
            <a:pPr lvl="1"/>
            <a:r>
              <a:rPr lang="es-ES" sz="2000" dirty="0" err="1"/>
              <a:t>Existeixen</a:t>
            </a:r>
            <a:r>
              <a:rPr lang="es-ES" sz="2000" dirty="0"/>
              <a:t> </a:t>
            </a:r>
            <a:r>
              <a:rPr lang="es-ES" sz="2000" dirty="0" err="1"/>
              <a:t>clàusules</a:t>
            </a:r>
            <a:r>
              <a:rPr lang="es-ES" sz="2000" dirty="0"/>
              <a:t> </a:t>
            </a:r>
            <a:r>
              <a:rPr lang="es-ES" sz="2000" dirty="0" err="1"/>
              <a:t>resolutòries</a:t>
            </a:r>
            <a:r>
              <a:rPr lang="es-ES" sz="2000" dirty="0"/>
              <a:t> per </a:t>
            </a:r>
            <a:r>
              <a:rPr lang="es-ES" sz="2000" dirty="0" err="1"/>
              <a:t>incomplement</a:t>
            </a:r>
            <a:r>
              <a:rPr lang="es-ES" sz="2000" dirty="0"/>
              <a:t> per garantir la </a:t>
            </a:r>
            <a:r>
              <a:rPr lang="es-ES" sz="2000" dirty="0" err="1"/>
              <a:t>funció</a:t>
            </a:r>
            <a:r>
              <a:rPr lang="es-ES" sz="2000" dirty="0"/>
              <a:t> social i el </a:t>
            </a:r>
            <a:r>
              <a:rPr lang="es-ES" sz="2000" dirty="0" err="1"/>
              <a:t>compliment</a:t>
            </a:r>
            <a:r>
              <a:rPr lang="es-ES" sz="2000" dirty="0"/>
              <a:t> </a:t>
            </a:r>
            <a:r>
              <a:rPr lang="es-ES" sz="2000" dirty="0" err="1"/>
              <a:t>econòmics</a:t>
            </a:r>
            <a:r>
              <a:rPr lang="es-ES" sz="2000" dirty="0"/>
              <a:t> per les </a:t>
            </a:r>
            <a:r>
              <a:rPr lang="es-ES" sz="2000" dirty="0" err="1"/>
              <a:t>entitats</a:t>
            </a:r>
            <a:r>
              <a:rPr lang="es-ES" sz="2000" dirty="0"/>
              <a:t>.</a:t>
            </a:r>
          </a:p>
          <a:p>
            <a:endParaRPr lang="es-ES" dirty="0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30D7DDBC-1734-4C79-818E-4E85E46821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s-ES" sz="2800" b="1" dirty="0" err="1">
                <a:latin typeface="Calibri "/>
              </a:rPr>
              <a:t>ii.e</a:t>
            </a:r>
            <a:r>
              <a:rPr lang="es-ES" sz="2800" b="1" dirty="0">
                <a:latin typeface="Calibri "/>
              </a:rPr>
              <a:t>) </a:t>
            </a:r>
            <a:r>
              <a:rPr lang="es-ES" sz="2800" b="1" dirty="0" err="1">
                <a:latin typeface="Calibri "/>
              </a:rPr>
              <a:t>Conveni</a:t>
            </a:r>
            <a:r>
              <a:rPr lang="es-ES" sz="2800" b="1" dirty="0">
                <a:latin typeface="Calibri "/>
              </a:rPr>
              <a:t> </a:t>
            </a:r>
            <a:r>
              <a:rPr lang="es-ES" sz="2800" b="1" dirty="0" err="1">
                <a:latin typeface="Calibri "/>
              </a:rPr>
              <a:t>amb</a:t>
            </a:r>
            <a:r>
              <a:rPr lang="es-ES" sz="2800" b="1" dirty="0">
                <a:latin typeface="Calibri "/>
              </a:rPr>
              <a:t> </a:t>
            </a:r>
            <a:r>
              <a:rPr lang="es-ES" sz="2800" b="1" dirty="0" err="1">
                <a:latin typeface="Calibri "/>
              </a:rPr>
              <a:t>Entitats</a:t>
            </a:r>
            <a:r>
              <a:rPr lang="es-ES" sz="2800" b="1" dirty="0">
                <a:latin typeface="Calibri "/>
              </a:rPr>
              <a:t> </a:t>
            </a:r>
            <a:r>
              <a:rPr lang="es-ES" sz="2800" b="1" dirty="0" err="1">
                <a:latin typeface="Calibri "/>
              </a:rPr>
              <a:t>sense</a:t>
            </a:r>
            <a:r>
              <a:rPr lang="es-ES" sz="2800" b="1" dirty="0">
                <a:latin typeface="Calibri "/>
              </a:rPr>
              <a:t> </a:t>
            </a:r>
            <a:r>
              <a:rPr lang="es-ES" sz="2800" b="1" dirty="0" err="1">
                <a:latin typeface="Calibri "/>
              </a:rPr>
              <a:t>afany</a:t>
            </a:r>
            <a:r>
              <a:rPr lang="es-ES" sz="2800" b="1" dirty="0">
                <a:latin typeface="Calibri "/>
              </a:rPr>
              <a:t> de lucre (ESAL) (cooperatives i </a:t>
            </a:r>
            <a:r>
              <a:rPr lang="es-ES" sz="2800" b="1" dirty="0" err="1">
                <a:latin typeface="Calibri "/>
              </a:rPr>
              <a:t>fundacions</a:t>
            </a:r>
            <a:r>
              <a:rPr lang="es-ES" sz="2800" b="1" dirty="0">
                <a:latin typeface="Calibri "/>
              </a:rPr>
              <a:t>) </a:t>
            </a:r>
          </a:p>
        </p:txBody>
      </p:sp>
      <p:cxnSp>
        <p:nvCxnSpPr>
          <p:cNvPr id="7" name="Conector recto 6">
            <a:extLst>
              <a:ext uri="{FF2B5EF4-FFF2-40B4-BE49-F238E27FC236}">
                <a16:creationId xmlns:a16="http://schemas.microsoft.com/office/drawing/2014/main" id="{77F5DFBF-86E9-4B23-9E4E-034A5327D722}"/>
              </a:ext>
            </a:extLst>
          </p:cNvPr>
          <p:cNvCxnSpPr>
            <a:cxnSpLocks/>
          </p:cNvCxnSpPr>
          <p:nvPr/>
        </p:nvCxnSpPr>
        <p:spPr>
          <a:xfrm>
            <a:off x="896256" y="1553029"/>
            <a:ext cx="11295744" cy="0"/>
          </a:xfrm>
          <a:prstGeom prst="line">
            <a:avLst/>
          </a:prstGeom>
          <a:ln w="44450" cmpd="sng">
            <a:solidFill>
              <a:srgbClr val="C6290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ángulo 7">
            <a:extLst>
              <a:ext uri="{FF2B5EF4-FFF2-40B4-BE49-F238E27FC236}">
                <a16:creationId xmlns:a16="http://schemas.microsoft.com/office/drawing/2014/main" id="{E8FED244-28E8-4285-BBA1-7294534418C0}"/>
              </a:ext>
            </a:extLst>
          </p:cNvPr>
          <p:cNvSpPr/>
          <p:nvPr/>
        </p:nvSpPr>
        <p:spPr>
          <a:xfrm>
            <a:off x="10277475" y="5836381"/>
            <a:ext cx="1273415" cy="472285"/>
          </a:xfrm>
          <a:prstGeom prst="rect">
            <a:avLst/>
          </a:prstGeom>
          <a:blipFill dpi="0" rotWithShape="1">
            <a:blip r:embed="rId2">
              <a:alphaModFix amt="35000"/>
            </a:blip>
            <a:srcRect/>
            <a:stretch>
              <a:fillRect l="-7826" t="-60103" r="-12732" b="-1838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268461287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3104DE5-7D46-4558-A733-047227F4B6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s-ES" sz="2800" b="1" dirty="0"/>
          </a:p>
          <a:p>
            <a:pPr marL="0" indent="0" algn="ctr">
              <a:buNone/>
            </a:pPr>
            <a:r>
              <a:rPr lang="es-ES" sz="2800" b="1" dirty="0" err="1"/>
              <a:t>Gràcies</a:t>
            </a:r>
            <a:r>
              <a:rPr lang="es-ES" sz="2800" b="1" dirty="0"/>
              <a:t> </a:t>
            </a:r>
          </a:p>
          <a:p>
            <a:pPr marL="0" indent="0" algn="ctr">
              <a:buNone/>
            </a:pPr>
            <a:endParaRPr lang="es-ES" sz="2800" b="1" dirty="0"/>
          </a:p>
          <a:p>
            <a:pPr marL="0" indent="0" algn="ctr">
              <a:buNone/>
            </a:pPr>
            <a:r>
              <a:rPr lang="es-ES" sz="3200" b="1" dirty="0"/>
              <a:t>ARTUR FORNÉS</a:t>
            </a:r>
            <a:endParaRPr lang="es-ES" sz="2800" b="1" dirty="0"/>
          </a:p>
          <a:p>
            <a:pPr marL="0" indent="0" algn="ctr">
              <a:buNone/>
            </a:pPr>
            <a:r>
              <a:rPr lang="es-ES" sz="2400" b="1" dirty="0"/>
              <a:t>afornes@icab.cat</a:t>
            </a:r>
          </a:p>
          <a:p>
            <a:endParaRPr lang="es-ES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2AABC7BF-8252-43CC-8BDC-A5AFF2C2717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999" y="5634491"/>
            <a:ext cx="1977610" cy="463502"/>
          </a:xfrm>
          <a:prstGeom prst="rect">
            <a:avLst/>
          </a:prstGeom>
          <a:solidFill>
            <a:schemeClr val="accent1"/>
          </a:solidFill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1E3F957F-AB17-4E9B-B0BC-FBD4E6901885}"/>
              </a:ext>
            </a:extLst>
          </p:cNvPr>
          <p:cNvSpPr/>
          <p:nvPr/>
        </p:nvSpPr>
        <p:spPr>
          <a:xfrm>
            <a:off x="9642009" y="5600699"/>
            <a:ext cx="1908881" cy="707967"/>
          </a:xfrm>
          <a:prstGeom prst="rect">
            <a:avLst/>
          </a:prstGeom>
          <a:blipFill dpi="0" rotWithShape="1">
            <a:blip r:embed="rId3">
              <a:alphaModFix amt="84000"/>
            </a:blip>
            <a:srcRect/>
            <a:stretch>
              <a:fillRect l="-7826" t="-60103" r="-12732" b="-1838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35333062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000"/>
            <a:biLevel thresh="25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>
            <a:extLst>
              <a:ext uri="{FF2B5EF4-FFF2-40B4-BE49-F238E27FC236}">
                <a16:creationId xmlns:a16="http://schemas.microsoft.com/office/drawing/2014/main" id="{BEB897CD-9B23-4F99-B2BC-B0865E93D70B}"/>
              </a:ext>
            </a:extLst>
          </p:cNvPr>
          <p:cNvCxnSpPr>
            <a:cxnSpLocks/>
          </p:cNvCxnSpPr>
          <p:nvPr/>
        </p:nvCxnSpPr>
        <p:spPr>
          <a:xfrm>
            <a:off x="896256" y="1753054"/>
            <a:ext cx="11295744" cy="0"/>
          </a:xfrm>
          <a:prstGeom prst="line">
            <a:avLst/>
          </a:prstGeom>
          <a:ln w="44450" cmpd="sng">
            <a:solidFill>
              <a:srgbClr val="C6290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bject 3">
            <a:extLst>
              <a:ext uri="{FF2B5EF4-FFF2-40B4-BE49-F238E27FC236}">
                <a16:creationId xmlns:a16="http://schemas.microsoft.com/office/drawing/2014/main" id="{99428D87-2315-4844-84C6-C1DB1BE09E5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0" y="367663"/>
            <a:ext cx="10515600" cy="121315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lang="es-ES" sz="2800" b="1" spc="-5" dirty="0">
                <a:latin typeface="+mn-lt"/>
              </a:rPr>
              <a:t>Misión</a:t>
            </a:r>
            <a:r>
              <a:rPr lang="es-ES" sz="2800" spc="-5" dirty="0">
                <a:latin typeface="+mn-lt"/>
              </a:rPr>
              <a:t>:</a:t>
            </a:r>
            <a:r>
              <a:rPr lang="es-ES" sz="2800" spc="-25" dirty="0">
                <a:latin typeface="+mn-lt"/>
              </a:rPr>
              <a:t> </a:t>
            </a:r>
            <a:r>
              <a:rPr lang="es-ES" sz="2500" b="0" dirty="0">
                <a:latin typeface="+mn-lt"/>
                <a:cs typeface="Arial MT"/>
              </a:rPr>
              <a:t>en</a:t>
            </a:r>
            <a:r>
              <a:rPr lang="es-ES" sz="2500" b="0" spc="-15" dirty="0">
                <a:latin typeface="+mn-lt"/>
                <a:cs typeface="Arial MT"/>
              </a:rPr>
              <a:t> </a:t>
            </a:r>
            <a:r>
              <a:rPr lang="es-ES" sz="2500" b="0" dirty="0">
                <a:latin typeface="+mn-lt"/>
                <a:cs typeface="Arial MT"/>
              </a:rPr>
              <a:t>España</a:t>
            </a:r>
            <a:r>
              <a:rPr lang="es-ES" sz="2500" b="0" spc="-25" dirty="0">
                <a:latin typeface="+mn-lt"/>
                <a:cs typeface="Arial MT"/>
              </a:rPr>
              <a:t> </a:t>
            </a:r>
            <a:r>
              <a:rPr lang="es-ES" sz="2500" b="0" dirty="0">
                <a:latin typeface="+mn-lt"/>
                <a:cs typeface="Arial MT"/>
              </a:rPr>
              <a:t>necesitamos</a:t>
            </a:r>
            <a:r>
              <a:rPr lang="es-ES" sz="2500" b="0" spc="-35" dirty="0">
                <a:latin typeface="+mn-lt"/>
                <a:cs typeface="Arial MT"/>
              </a:rPr>
              <a:t> </a:t>
            </a:r>
            <a:r>
              <a:rPr lang="es-ES" sz="2500" b="0" spc="-5" dirty="0">
                <a:latin typeface="+mn-lt"/>
                <a:cs typeface="Arial MT"/>
              </a:rPr>
              <a:t>2,6</a:t>
            </a:r>
            <a:r>
              <a:rPr lang="es-ES" sz="2500" b="0" spc="-15" dirty="0">
                <a:latin typeface="+mn-lt"/>
                <a:cs typeface="Arial MT"/>
              </a:rPr>
              <a:t> </a:t>
            </a:r>
            <a:r>
              <a:rPr lang="es-ES" sz="2500" b="0" spc="-5" dirty="0">
                <a:latin typeface="+mn-lt"/>
                <a:cs typeface="Arial MT"/>
              </a:rPr>
              <a:t>Millones</a:t>
            </a:r>
            <a:r>
              <a:rPr lang="es-ES" sz="2500" b="0" spc="-10" dirty="0">
                <a:latin typeface="+mn-lt"/>
                <a:cs typeface="Arial MT"/>
              </a:rPr>
              <a:t> </a:t>
            </a:r>
            <a:r>
              <a:rPr lang="es-ES" sz="2500" b="0" dirty="0">
                <a:latin typeface="+mn-lt"/>
                <a:cs typeface="Arial MT"/>
              </a:rPr>
              <a:t>de</a:t>
            </a:r>
            <a:r>
              <a:rPr lang="es-ES" sz="2500" b="0" spc="-15" dirty="0">
                <a:latin typeface="+mn-lt"/>
                <a:cs typeface="Arial MT"/>
              </a:rPr>
              <a:t> </a:t>
            </a:r>
            <a:r>
              <a:rPr lang="es-ES" sz="2500" b="0" dirty="0" err="1">
                <a:latin typeface="+mn-lt"/>
                <a:cs typeface="Arial MT"/>
              </a:rPr>
              <a:t>VPOs</a:t>
            </a:r>
            <a:r>
              <a:rPr lang="es-ES" sz="2500" b="0" dirty="0">
                <a:latin typeface="+mn-lt"/>
                <a:cs typeface="Arial MT"/>
              </a:rPr>
              <a:t> de</a:t>
            </a:r>
            <a:r>
              <a:rPr lang="es-ES" sz="2500" b="0" spc="-10" dirty="0">
                <a:latin typeface="+mn-lt"/>
                <a:cs typeface="Arial MT"/>
              </a:rPr>
              <a:t> </a:t>
            </a:r>
            <a:r>
              <a:rPr lang="es-ES" sz="2500" b="0" dirty="0">
                <a:latin typeface="+mn-lt"/>
                <a:cs typeface="Arial MT"/>
              </a:rPr>
              <a:t>alquiler</a:t>
            </a:r>
            <a:r>
              <a:rPr lang="es-ES" sz="2500" b="0" spc="-15" dirty="0">
                <a:latin typeface="+mn-lt"/>
                <a:cs typeface="Arial MT"/>
              </a:rPr>
              <a:t> </a:t>
            </a:r>
            <a:r>
              <a:rPr lang="es-ES" sz="2500" b="0" dirty="0">
                <a:latin typeface="+mn-lt"/>
                <a:cs typeface="Arial MT"/>
              </a:rPr>
              <a:t>(u </a:t>
            </a:r>
            <a:r>
              <a:rPr lang="es-ES" sz="2500" b="0" spc="-540" dirty="0">
                <a:latin typeface="+mn-lt"/>
                <a:cs typeface="Arial MT"/>
              </a:rPr>
              <a:t> </a:t>
            </a:r>
            <a:r>
              <a:rPr lang="es-ES" sz="2500" b="0" spc="-5" dirty="0">
                <a:latin typeface="+mn-lt"/>
                <a:cs typeface="Arial MT"/>
              </a:rPr>
              <a:t>otras </a:t>
            </a:r>
            <a:r>
              <a:rPr lang="es-ES" sz="2500" b="0" dirty="0">
                <a:latin typeface="+mn-lt"/>
                <a:cs typeface="Arial MT"/>
              </a:rPr>
              <a:t>de uso social) para converger con Europa (15% del stock), en </a:t>
            </a:r>
            <a:r>
              <a:rPr lang="es-ES" sz="2500" b="0" spc="5" dirty="0">
                <a:latin typeface="+mn-lt"/>
                <a:cs typeface="Arial MT"/>
              </a:rPr>
              <a:t> </a:t>
            </a:r>
            <a:r>
              <a:rPr lang="es-ES" sz="2500" b="0" dirty="0">
                <a:latin typeface="+mn-lt"/>
                <a:cs typeface="Arial MT"/>
              </a:rPr>
              <a:t>BCB</a:t>
            </a:r>
            <a:r>
              <a:rPr lang="es-ES" sz="2500" b="0" spc="-5" dirty="0">
                <a:latin typeface="+mn-lt"/>
                <a:cs typeface="Arial MT"/>
              </a:rPr>
              <a:t> </a:t>
            </a:r>
            <a:r>
              <a:rPr lang="es-ES" sz="2500" b="0" dirty="0">
                <a:latin typeface="+mn-lt"/>
                <a:cs typeface="Arial MT"/>
              </a:rPr>
              <a:t>el</a:t>
            </a:r>
            <a:r>
              <a:rPr lang="es-ES" sz="2500" b="0" spc="-10" dirty="0">
                <a:latin typeface="+mn-lt"/>
                <a:cs typeface="Arial MT"/>
              </a:rPr>
              <a:t> </a:t>
            </a:r>
            <a:r>
              <a:rPr lang="es-ES" sz="2500" b="0" dirty="0">
                <a:latin typeface="+mn-lt"/>
                <a:cs typeface="Arial MT"/>
              </a:rPr>
              <a:t>déficit</a:t>
            </a:r>
            <a:r>
              <a:rPr lang="es-ES" sz="2500" b="0" spc="-25" dirty="0">
                <a:latin typeface="+mn-lt"/>
                <a:cs typeface="Arial MT"/>
              </a:rPr>
              <a:t> </a:t>
            </a:r>
            <a:r>
              <a:rPr lang="es-ES" sz="2500" b="0" dirty="0">
                <a:latin typeface="+mn-lt"/>
                <a:cs typeface="Arial MT"/>
              </a:rPr>
              <a:t>es</a:t>
            </a:r>
            <a:r>
              <a:rPr lang="es-ES" sz="2500" b="0" spc="-15" dirty="0">
                <a:latin typeface="+mn-lt"/>
                <a:cs typeface="Arial MT"/>
              </a:rPr>
              <a:t> </a:t>
            </a:r>
            <a:r>
              <a:rPr lang="es-ES" sz="2500" b="0" dirty="0">
                <a:latin typeface="+mn-lt"/>
                <a:cs typeface="Arial MT"/>
              </a:rPr>
              <a:t>de</a:t>
            </a:r>
            <a:r>
              <a:rPr lang="es-ES" sz="2500" b="0" spc="-15" dirty="0">
                <a:latin typeface="+mn-lt"/>
                <a:cs typeface="Arial MT"/>
              </a:rPr>
              <a:t> </a:t>
            </a:r>
            <a:r>
              <a:rPr lang="es-ES" sz="2500" b="0" dirty="0">
                <a:latin typeface="+mn-lt"/>
                <a:cs typeface="Arial MT"/>
              </a:rPr>
              <a:t>90.000</a:t>
            </a:r>
            <a:r>
              <a:rPr lang="es-ES" sz="2500" b="0" spc="-30" dirty="0">
                <a:latin typeface="+mn-lt"/>
                <a:cs typeface="Arial MT"/>
              </a:rPr>
              <a:t> </a:t>
            </a:r>
            <a:r>
              <a:rPr lang="es-ES" sz="2500" b="0" spc="-5" dirty="0">
                <a:latin typeface="+mn-lt"/>
                <a:cs typeface="Arial MT"/>
              </a:rPr>
              <a:t>viviendas.</a:t>
            </a:r>
            <a:endParaRPr sz="2500" dirty="0">
              <a:latin typeface="+mn-lt"/>
              <a:cs typeface="Arial MT"/>
            </a:endParaRPr>
          </a:p>
        </p:txBody>
      </p:sp>
      <p:pic>
        <p:nvPicPr>
          <p:cNvPr id="16" name="Imagen 15">
            <a:extLst>
              <a:ext uri="{FF2B5EF4-FFF2-40B4-BE49-F238E27FC236}">
                <a16:creationId xmlns:a16="http://schemas.microsoft.com/office/drawing/2014/main" id="{237FF9C0-249E-42FB-9FE5-2A45197D77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9250" y="2029939"/>
            <a:ext cx="8953500" cy="4722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46301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000"/>
            <a:biLevel thresh="25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ject 3">
            <a:extLst>
              <a:ext uri="{FF2B5EF4-FFF2-40B4-BE49-F238E27FC236}">
                <a16:creationId xmlns:a16="http://schemas.microsoft.com/office/drawing/2014/main" id="{AAD4DD8F-1ED3-4979-8FED-6DA31090EAA1}"/>
              </a:ext>
            </a:extLst>
          </p:cNvPr>
          <p:cNvSpPr txBox="1"/>
          <p:nvPr/>
        </p:nvSpPr>
        <p:spPr>
          <a:xfrm>
            <a:off x="1065488" y="1771522"/>
            <a:ext cx="8850037" cy="462947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indent="-342900" algn="just">
              <a:lnSpc>
                <a:spcPct val="100000"/>
              </a:lnSpc>
              <a:spcBef>
                <a:spcPts val="100"/>
              </a:spcBef>
              <a:buFont typeface="Arial MT"/>
              <a:buChar char="•"/>
              <a:tabLst>
                <a:tab pos="354965" algn="l"/>
                <a:tab pos="355600" algn="l"/>
              </a:tabLst>
            </a:pPr>
            <a:r>
              <a:rPr sz="2000" b="1" dirty="0">
                <a:cs typeface="Arial"/>
              </a:rPr>
              <a:t>Nuestras</a:t>
            </a:r>
            <a:r>
              <a:rPr sz="2000" b="1" spc="-25" dirty="0">
                <a:cs typeface="Arial"/>
              </a:rPr>
              <a:t> </a:t>
            </a:r>
            <a:r>
              <a:rPr sz="2000" b="1" spc="-5" dirty="0">
                <a:cs typeface="Arial"/>
              </a:rPr>
              <a:t>posiciones</a:t>
            </a:r>
            <a:r>
              <a:rPr sz="2000" b="1" spc="-45" dirty="0">
                <a:cs typeface="Arial"/>
              </a:rPr>
              <a:t> </a:t>
            </a:r>
            <a:r>
              <a:rPr sz="2000" b="1" dirty="0">
                <a:cs typeface="Arial"/>
              </a:rPr>
              <a:t>(I)</a:t>
            </a:r>
            <a:endParaRPr sz="2000" dirty="0">
              <a:cs typeface="Arial"/>
            </a:endParaRPr>
          </a:p>
          <a:p>
            <a:pPr algn="just">
              <a:lnSpc>
                <a:spcPct val="100000"/>
              </a:lnSpc>
              <a:spcBef>
                <a:spcPts val="35"/>
              </a:spcBef>
              <a:buFont typeface="Arial MT"/>
              <a:buChar char="•"/>
            </a:pPr>
            <a:endParaRPr sz="2000" dirty="0">
              <a:cs typeface="Arial"/>
            </a:endParaRPr>
          </a:p>
          <a:p>
            <a:pPr marL="756285" lvl="1" indent="-287020" algn="just">
              <a:lnSpc>
                <a:spcPct val="100000"/>
              </a:lnSpc>
              <a:buChar char="•"/>
              <a:tabLst>
                <a:tab pos="756285" algn="l"/>
                <a:tab pos="756920" algn="l"/>
              </a:tabLst>
            </a:pPr>
            <a:r>
              <a:rPr sz="2000" spc="-5" dirty="0">
                <a:cs typeface="Arial MT"/>
              </a:rPr>
              <a:t>La</a:t>
            </a:r>
            <a:r>
              <a:rPr sz="2000" dirty="0">
                <a:cs typeface="Arial MT"/>
              </a:rPr>
              <a:t> </a:t>
            </a:r>
            <a:r>
              <a:rPr sz="2000" spc="-5" dirty="0">
                <a:cs typeface="Arial MT"/>
              </a:rPr>
              <a:t>gestión</a:t>
            </a:r>
            <a:r>
              <a:rPr sz="2000" dirty="0">
                <a:cs typeface="Arial MT"/>
              </a:rPr>
              <a:t> </a:t>
            </a:r>
            <a:r>
              <a:rPr sz="2000" spc="-5" dirty="0">
                <a:cs typeface="Arial MT"/>
              </a:rPr>
              <a:t>100%</a:t>
            </a:r>
            <a:r>
              <a:rPr sz="2000" spc="10" dirty="0">
                <a:cs typeface="Arial MT"/>
              </a:rPr>
              <a:t> </a:t>
            </a:r>
            <a:r>
              <a:rPr sz="2000" spc="-5" dirty="0">
                <a:cs typeface="Arial MT"/>
              </a:rPr>
              <a:t>privada</a:t>
            </a:r>
            <a:r>
              <a:rPr sz="2000" spc="5" dirty="0">
                <a:cs typeface="Arial MT"/>
              </a:rPr>
              <a:t> </a:t>
            </a:r>
            <a:r>
              <a:rPr sz="2000" spc="-5" dirty="0">
                <a:cs typeface="Arial MT"/>
              </a:rPr>
              <a:t>de</a:t>
            </a:r>
            <a:r>
              <a:rPr sz="2000" spc="15" dirty="0">
                <a:cs typeface="Arial MT"/>
              </a:rPr>
              <a:t> </a:t>
            </a:r>
            <a:r>
              <a:rPr sz="2000" spc="-5" dirty="0">
                <a:cs typeface="Arial MT"/>
              </a:rPr>
              <a:t>vivienda</a:t>
            </a:r>
            <a:r>
              <a:rPr sz="2000" spc="-10" dirty="0">
                <a:cs typeface="Arial MT"/>
              </a:rPr>
              <a:t> </a:t>
            </a:r>
            <a:r>
              <a:rPr sz="2000" spc="-5" dirty="0">
                <a:cs typeface="Arial MT"/>
              </a:rPr>
              <a:t>es</a:t>
            </a:r>
            <a:r>
              <a:rPr sz="2000" spc="10" dirty="0">
                <a:cs typeface="Arial MT"/>
              </a:rPr>
              <a:t> </a:t>
            </a:r>
            <a:r>
              <a:rPr sz="2000" spc="-5" dirty="0">
                <a:cs typeface="Arial MT"/>
              </a:rPr>
              <a:t>un</a:t>
            </a:r>
            <a:r>
              <a:rPr sz="2000" spc="5" dirty="0">
                <a:cs typeface="Arial MT"/>
              </a:rPr>
              <a:t> </a:t>
            </a:r>
            <a:r>
              <a:rPr sz="2000" spc="-5" dirty="0">
                <a:cs typeface="Arial MT"/>
              </a:rPr>
              <a:t>probado</a:t>
            </a:r>
            <a:r>
              <a:rPr sz="2000" spc="20" dirty="0">
                <a:cs typeface="Arial MT"/>
              </a:rPr>
              <a:t> </a:t>
            </a:r>
            <a:r>
              <a:rPr sz="2000" spc="-5" dirty="0">
                <a:cs typeface="Arial MT"/>
              </a:rPr>
              <a:t>fracaso.</a:t>
            </a:r>
            <a:endParaRPr sz="2000" dirty="0">
              <a:cs typeface="Arial MT"/>
            </a:endParaRPr>
          </a:p>
          <a:p>
            <a:pPr lvl="1" algn="just">
              <a:lnSpc>
                <a:spcPct val="100000"/>
              </a:lnSpc>
              <a:spcBef>
                <a:spcPts val="5"/>
              </a:spcBef>
              <a:buChar char="•"/>
            </a:pPr>
            <a:endParaRPr sz="2000" dirty="0">
              <a:cs typeface="Arial MT"/>
            </a:endParaRPr>
          </a:p>
          <a:p>
            <a:pPr marL="756285" lvl="1" indent="-287020" algn="just">
              <a:lnSpc>
                <a:spcPct val="100000"/>
              </a:lnSpc>
              <a:buChar char="•"/>
              <a:tabLst>
                <a:tab pos="756285" algn="l"/>
                <a:tab pos="756920" algn="l"/>
              </a:tabLst>
            </a:pPr>
            <a:r>
              <a:rPr sz="2000" spc="-5" dirty="0">
                <a:cs typeface="Arial MT"/>
              </a:rPr>
              <a:t>La</a:t>
            </a:r>
            <a:r>
              <a:rPr sz="2000" dirty="0">
                <a:cs typeface="Arial MT"/>
              </a:rPr>
              <a:t> </a:t>
            </a:r>
            <a:r>
              <a:rPr sz="2000" spc="-5" dirty="0">
                <a:cs typeface="Arial MT"/>
              </a:rPr>
              <a:t>gestión</a:t>
            </a:r>
            <a:r>
              <a:rPr sz="2000" dirty="0">
                <a:cs typeface="Arial MT"/>
              </a:rPr>
              <a:t> </a:t>
            </a:r>
            <a:r>
              <a:rPr sz="2000" spc="-5" dirty="0">
                <a:cs typeface="Arial MT"/>
              </a:rPr>
              <a:t>100%</a:t>
            </a:r>
            <a:r>
              <a:rPr sz="2000" spc="25" dirty="0">
                <a:cs typeface="Arial MT"/>
              </a:rPr>
              <a:t> </a:t>
            </a:r>
            <a:r>
              <a:rPr sz="2000" spc="-5" dirty="0">
                <a:cs typeface="Arial MT"/>
              </a:rPr>
              <a:t>pública</a:t>
            </a:r>
            <a:r>
              <a:rPr sz="2000" spc="-10" dirty="0">
                <a:cs typeface="Arial MT"/>
              </a:rPr>
              <a:t> </a:t>
            </a:r>
            <a:r>
              <a:rPr sz="2000" spc="-5" dirty="0">
                <a:cs typeface="Arial MT"/>
              </a:rPr>
              <a:t>tampoco</a:t>
            </a:r>
            <a:r>
              <a:rPr sz="2000" spc="20" dirty="0">
                <a:cs typeface="Arial MT"/>
              </a:rPr>
              <a:t> </a:t>
            </a:r>
            <a:r>
              <a:rPr sz="2000" spc="-5" dirty="0">
                <a:cs typeface="Arial MT"/>
              </a:rPr>
              <a:t>es</a:t>
            </a:r>
            <a:r>
              <a:rPr sz="2000" spc="10" dirty="0">
                <a:cs typeface="Arial MT"/>
              </a:rPr>
              <a:t> </a:t>
            </a:r>
            <a:r>
              <a:rPr sz="2000" spc="-5" dirty="0">
                <a:cs typeface="Arial MT"/>
              </a:rPr>
              <a:t>un</a:t>
            </a:r>
            <a:r>
              <a:rPr sz="2000" spc="5" dirty="0">
                <a:cs typeface="Arial MT"/>
              </a:rPr>
              <a:t> </a:t>
            </a:r>
            <a:r>
              <a:rPr sz="2000" dirty="0">
                <a:cs typeface="Arial MT"/>
              </a:rPr>
              <a:t>sistema </a:t>
            </a:r>
            <a:r>
              <a:rPr sz="2000" spc="-5" dirty="0">
                <a:cs typeface="Arial MT"/>
              </a:rPr>
              <a:t>totalmente</a:t>
            </a:r>
            <a:r>
              <a:rPr sz="2000" spc="25" dirty="0">
                <a:cs typeface="Arial MT"/>
              </a:rPr>
              <a:t> </a:t>
            </a:r>
            <a:r>
              <a:rPr sz="2000" spc="-5" dirty="0">
                <a:cs typeface="Arial MT"/>
              </a:rPr>
              <a:t>virtuoso.</a:t>
            </a:r>
            <a:endParaRPr sz="2000" dirty="0">
              <a:cs typeface="Arial MT"/>
            </a:endParaRPr>
          </a:p>
          <a:p>
            <a:pPr lvl="1" algn="just">
              <a:lnSpc>
                <a:spcPct val="100000"/>
              </a:lnSpc>
              <a:spcBef>
                <a:spcPts val="5"/>
              </a:spcBef>
              <a:buChar char="•"/>
            </a:pPr>
            <a:endParaRPr sz="2000" dirty="0">
              <a:cs typeface="Arial MT"/>
            </a:endParaRPr>
          </a:p>
          <a:p>
            <a:pPr marL="755650" marR="5080" lvl="1" indent="-286385" algn="just">
              <a:lnSpc>
                <a:spcPct val="100000"/>
              </a:lnSpc>
              <a:spcBef>
                <a:spcPts val="5"/>
              </a:spcBef>
              <a:buChar char="•"/>
              <a:tabLst>
                <a:tab pos="756920" algn="l"/>
              </a:tabLst>
            </a:pPr>
            <a:r>
              <a:rPr sz="2000" spc="-5" dirty="0">
                <a:cs typeface="Arial MT"/>
              </a:rPr>
              <a:t>Estamos ante un </a:t>
            </a:r>
            <a:r>
              <a:rPr sz="2000" dirty="0">
                <a:cs typeface="Arial MT"/>
              </a:rPr>
              <a:t>tema </a:t>
            </a:r>
            <a:r>
              <a:rPr sz="2000" spc="-5" dirty="0">
                <a:cs typeface="Arial MT"/>
              </a:rPr>
              <a:t>demasiado importante </a:t>
            </a:r>
            <a:r>
              <a:rPr sz="2000" dirty="0">
                <a:cs typeface="Arial MT"/>
              </a:rPr>
              <a:t>como </a:t>
            </a:r>
            <a:r>
              <a:rPr sz="2000" spc="-5" dirty="0">
                <a:cs typeface="Arial MT"/>
              </a:rPr>
              <a:t>para dejarlo </a:t>
            </a:r>
            <a:r>
              <a:rPr sz="2000" dirty="0">
                <a:cs typeface="Arial MT"/>
              </a:rPr>
              <a:t>solo </a:t>
            </a:r>
            <a:r>
              <a:rPr sz="2000" spc="5" dirty="0">
                <a:cs typeface="Arial MT"/>
              </a:rPr>
              <a:t> </a:t>
            </a:r>
            <a:r>
              <a:rPr sz="2000" spc="-5" dirty="0">
                <a:cs typeface="Arial MT"/>
              </a:rPr>
              <a:t>en</a:t>
            </a:r>
            <a:r>
              <a:rPr sz="2000" spc="-10" dirty="0">
                <a:cs typeface="Arial MT"/>
              </a:rPr>
              <a:t> </a:t>
            </a:r>
            <a:r>
              <a:rPr sz="2000" spc="-5" dirty="0">
                <a:cs typeface="Arial MT"/>
              </a:rPr>
              <a:t>manos</a:t>
            </a:r>
            <a:r>
              <a:rPr sz="2000" spc="20" dirty="0">
                <a:cs typeface="Arial MT"/>
              </a:rPr>
              <a:t> </a:t>
            </a:r>
            <a:r>
              <a:rPr sz="2000" spc="-5" dirty="0">
                <a:cs typeface="Arial MT"/>
              </a:rPr>
              <a:t>del</a:t>
            </a:r>
            <a:r>
              <a:rPr sz="2000" spc="-10" dirty="0">
                <a:cs typeface="Arial MT"/>
              </a:rPr>
              <a:t> </a:t>
            </a:r>
            <a:r>
              <a:rPr sz="2000" spc="-5" dirty="0">
                <a:cs typeface="Arial MT"/>
              </a:rPr>
              <a:t>mercado</a:t>
            </a:r>
            <a:r>
              <a:rPr sz="2000" spc="20" dirty="0">
                <a:cs typeface="Arial MT"/>
              </a:rPr>
              <a:t> </a:t>
            </a:r>
            <a:r>
              <a:rPr sz="2000" spc="-5" dirty="0">
                <a:cs typeface="Arial MT"/>
              </a:rPr>
              <a:t>o del</a:t>
            </a:r>
            <a:r>
              <a:rPr sz="2000" spc="5" dirty="0">
                <a:cs typeface="Arial MT"/>
              </a:rPr>
              <a:t> </a:t>
            </a:r>
            <a:r>
              <a:rPr sz="2000" spc="-5" dirty="0">
                <a:cs typeface="Arial MT"/>
              </a:rPr>
              <a:t>Estado.</a:t>
            </a:r>
            <a:endParaRPr sz="2000" dirty="0">
              <a:cs typeface="Arial MT"/>
            </a:endParaRPr>
          </a:p>
          <a:p>
            <a:pPr lvl="1" algn="just">
              <a:lnSpc>
                <a:spcPct val="100000"/>
              </a:lnSpc>
              <a:spcBef>
                <a:spcPts val="20"/>
              </a:spcBef>
              <a:buChar char="•"/>
            </a:pPr>
            <a:endParaRPr sz="2000" dirty="0">
              <a:cs typeface="Arial MT"/>
            </a:endParaRPr>
          </a:p>
          <a:p>
            <a:pPr marL="812800" marR="5080" lvl="1" indent="-343535" algn="just">
              <a:lnSpc>
                <a:spcPct val="100000"/>
              </a:lnSpc>
              <a:buChar char="•"/>
              <a:tabLst>
                <a:tab pos="812800" algn="l"/>
              </a:tabLst>
            </a:pPr>
            <a:r>
              <a:rPr sz="2000" spc="-5" dirty="0">
                <a:cs typeface="Arial MT"/>
              </a:rPr>
              <a:t>Lo</a:t>
            </a:r>
            <a:r>
              <a:rPr sz="2000" spc="65" dirty="0">
                <a:cs typeface="Arial MT"/>
              </a:rPr>
              <a:t> </a:t>
            </a:r>
            <a:r>
              <a:rPr sz="2000" spc="-5" dirty="0">
                <a:cs typeface="Arial MT"/>
              </a:rPr>
              <a:t>eficaz</a:t>
            </a:r>
            <a:r>
              <a:rPr sz="2000" spc="75" dirty="0">
                <a:cs typeface="Arial MT"/>
              </a:rPr>
              <a:t> </a:t>
            </a:r>
            <a:r>
              <a:rPr sz="2000" spc="-5" dirty="0">
                <a:cs typeface="Arial MT"/>
              </a:rPr>
              <a:t>y</a:t>
            </a:r>
            <a:r>
              <a:rPr sz="2000" spc="50" dirty="0">
                <a:cs typeface="Arial MT"/>
              </a:rPr>
              <a:t> </a:t>
            </a:r>
            <a:r>
              <a:rPr sz="2000" spc="-5" dirty="0">
                <a:cs typeface="Arial MT"/>
              </a:rPr>
              <a:t>eficiente</a:t>
            </a:r>
            <a:r>
              <a:rPr sz="2000" spc="60" dirty="0">
                <a:cs typeface="Arial MT"/>
              </a:rPr>
              <a:t> </a:t>
            </a:r>
            <a:r>
              <a:rPr sz="2000" spc="-5" dirty="0">
                <a:cs typeface="Arial MT"/>
              </a:rPr>
              <a:t>es</a:t>
            </a:r>
            <a:r>
              <a:rPr sz="2000" spc="75" dirty="0">
                <a:cs typeface="Arial MT"/>
              </a:rPr>
              <a:t> </a:t>
            </a:r>
            <a:r>
              <a:rPr sz="2000" spc="-5" dirty="0">
                <a:cs typeface="Arial MT"/>
              </a:rPr>
              <a:t>requiere</a:t>
            </a:r>
            <a:r>
              <a:rPr sz="2000" spc="70" dirty="0">
                <a:cs typeface="Arial MT"/>
              </a:rPr>
              <a:t> </a:t>
            </a:r>
            <a:r>
              <a:rPr sz="2000" dirty="0">
                <a:cs typeface="Arial MT"/>
              </a:rPr>
              <a:t>cierto</a:t>
            </a:r>
            <a:r>
              <a:rPr sz="2000" spc="70" dirty="0">
                <a:cs typeface="Arial MT"/>
              </a:rPr>
              <a:t> </a:t>
            </a:r>
            <a:r>
              <a:rPr sz="2000" spc="-5" dirty="0">
                <a:cs typeface="Arial MT"/>
              </a:rPr>
              <a:t>mix</a:t>
            </a:r>
            <a:r>
              <a:rPr sz="2000" spc="55" dirty="0">
                <a:cs typeface="Arial MT"/>
              </a:rPr>
              <a:t> </a:t>
            </a:r>
            <a:r>
              <a:rPr sz="2000" dirty="0">
                <a:cs typeface="Arial MT"/>
              </a:rPr>
              <a:t>entre</a:t>
            </a:r>
            <a:r>
              <a:rPr sz="2000" spc="65" dirty="0">
                <a:cs typeface="Arial MT"/>
              </a:rPr>
              <a:t> </a:t>
            </a:r>
            <a:r>
              <a:rPr sz="2000" spc="-5" dirty="0">
                <a:cs typeface="Arial MT"/>
              </a:rPr>
              <a:t>público,</a:t>
            </a:r>
            <a:r>
              <a:rPr sz="2000" spc="65" dirty="0">
                <a:cs typeface="Arial MT"/>
              </a:rPr>
              <a:t> </a:t>
            </a:r>
            <a:r>
              <a:rPr sz="2000" spc="-5" dirty="0">
                <a:cs typeface="Arial MT"/>
              </a:rPr>
              <a:t>comunitario </a:t>
            </a:r>
            <a:r>
              <a:rPr sz="2000" spc="-434" dirty="0">
                <a:cs typeface="Arial MT"/>
              </a:rPr>
              <a:t> </a:t>
            </a:r>
            <a:r>
              <a:rPr sz="2000" spc="-5" dirty="0">
                <a:cs typeface="Arial MT"/>
              </a:rPr>
              <a:t>y</a:t>
            </a:r>
            <a:r>
              <a:rPr sz="2000" dirty="0">
                <a:cs typeface="Arial MT"/>
              </a:rPr>
              <a:t> </a:t>
            </a:r>
            <a:r>
              <a:rPr sz="2000" spc="-5" dirty="0">
                <a:cs typeface="Arial MT"/>
              </a:rPr>
              <a:t>privado.</a:t>
            </a:r>
            <a:endParaRPr sz="2000" dirty="0">
              <a:cs typeface="Arial MT"/>
            </a:endParaRPr>
          </a:p>
          <a:p>
            <a:pPr lvl="1" algn="just">
              <a:lnSpc>
                <a:spcPct val="100000"/>
              </a:lnSpc>
              <a:spcBef>
                <a:spcPts val="20"/>
              </a:spcBef>
              <a:buChar char="•"/>
            </a:pPr>
            <a:endParaRPr sz="2000" dirty="0">
              <a:cs typeface="Arial MT"/>
            </a:endParaRPr>
          </a:p>
          <a:p>
            <a:pPr marL="812165" marR="6985" lvl="1" indent="-342900" algn="just">
              <a:lnSpc>
                <a:spcPct val="100000"/>
              </a:lnSpc>
              <a:spcBef>
                <a:spcPts val="5"/>
              </a:spcBef>
              <a:buChar char="•"/>
              <a:tabLst>
                <a:tab pos="812800" algn="l"/>
              </a:tabLst>
            </a:pPr>
            <a:r>
              <a:rPr sz="2000" spc="-5" dirty="0">
                <a:cs typeface="Arial MT"/>
              </a:rPr>
              <a:t>Aunque ahora están en crisis </a:t>
            </a:r>
            <a:r>
              <a:rPr sz="2000" spc="-10" dirty="0">
                <a:cs typeface="Arial MT"/>
              </a:rPr>
              <a:t>("divina </a:t>
            </a:r>
            <a:r>
              <a:rPr sz="2000" spc="-5" dirty="0">
                <a:cs typeface="Arial MT"/>
              </a:rPr>
              <a:t>crisis") y </a:t>
            </a:r>
            <a:r>
              <a:rPr sz="2000" dirty="0">
                <a:cs typeface="Arial MT"/>
              </a:rPr>
              <a:t>no </a:t>
            </a:r>
            <a:r>
              <a:rPr sz="2000" spc="-5" dirty="0">
                <a:cs typeface="Arial MT"/>
              </a:rPr>
              <a:t>están exentos de </a:t>
            </a:r>
            <a:r>
              <a:rPr sz="2000" dirty="0">
                <a:cs typeface="Arial MT"/>
              </a:rPr>
              <a:t> </a:t>
            </a:r>
            <a:r>
              <a:rPr sz="2000" spc="-5" dirty="0">
                <a:cs typeface="Arial MT"/>
              </a:rPr>
              <a:t>defectos, </a:t>
            </a:r>
            <a:r>
              <a:rPr sz="2000" dirty="0">
                <a:cs typeface="Arial MT"/>
              </a:rPr>
              <a:t>sistemas </a:t>
            </a:r>
            <a:r>
              <a:rPr sz="2000" spc="-5" dirty="0">
                <a:cs typeface="Arial MT"/>
              </a:rPr>
              <a:t>como el</a:t>
            </a:r>
            <a:r>
              <a:rPr sz="2000" dirty="0">
                <a:cs typeface="Arial MT"/>
              </a:rPr>
              <a:t> </a:t>
            </a:r>
            <a:r>
              <a:rPr sz="2000" spc="-5" dirty="0">
                <a:cs typeface="Arial MT"/>
              </a:rPr>
              <a:t>holandés,</a:t>
            </a:r>
            <a:r>
              <a:rPr sz="2000" dirty="0">
                <a:cs typeface="Arial MT"/>
              </a:rPr>
              <a:t> </a:t>
            </a:r>
            <a:r>
              <a:rPr sz="2000" spc="-5" dirty="0">
                <a:cs typeface="Arial MT"/>
              </a:rPr>
              <a:t>austriaco, alemán,</a:t>
            </a:r>
            <a:r>
              <a:rPr sz="2000" dirty="0">
                <a:cs typeface="Arial MT"/>
              </a:rPr>
              <a:t> francés, </a:t>
            </a:r>
            <a:r>
              <a:rPr sz="2000" spc="5" dirty="0">
                <a:cs typeface="Arial MT"/>
              </a:rPr>
              <a:t> </a:t>
            </a:r>
            <a:r>
              <a:rPr sz="2000" spc="-5" dirty="0">
                <a:cs typeface="Arial MT"/>
              </a:rPr>
              <a:t>escoces</a:t>
            </a:r>
            <a:r>
              <a:rPr sz="2000" dirty="0">
                <a:cs typeface="Arial MT"/>
              </a:rPr>
              <a:t> </a:t>
            </a:r>
            <a:r>
              <a:rPr sz="2000" spc="-5" dirty="0">
                <a:cs typeface="Arial MT"/>
              </a:rPr>
              <a:t>o</a:t>
            </a:r>
            <a:r>
              <a:rPr sz="2000" dirty="0">
                <a:cs typeface="Arial MT"/>
              </a:rPr>
              <a:t> </a:t>
            </a:r>
            <a:r>
              <a:rPr sz="2000" spc="-5" dirty="0">
                <a:cs typeface="Arial MT"/>
              </a:rPr>
              <a:t>los</a:t>
            </a:r>
            <a:r>
              <a:rPr sz="2000" dirty="0">
                <a:cs typeface="Arial MT"/>
              </a:rPr>
              <a:t> </a:t>
            </a:r>
            <a:r>
              <a:rPr sz="2000" spc="-5" dirty="0">
                <a:cs typeface="Arial MT"/>
              </a:rPr>
              <a:t>escandinavos</a:t>
            </a:r>
            <a:r>
              <a:rPr sz="2000" dirty="0">
                <a:cs typeface="Arial MT"/>
              </a:rPr>
              <a:t> </a:t>
            </a:r>
            <a:r>
              <a:rPr sz="2000" spc="-5" dirty="0">
                <a:cs typeface="Arial MT"/>
              </a:rPr>
              <a:t>demuestran</a:t>
            </a:r>
            <a:r>
              <a:rPr sz="2000" dirty="0">
                <a:cs typeface="Arial MT"/>
              </a:rPr>
              <a:t> </a:t>
            </a:r>
            <a:r>
              <a:rPr sz="2000" spc="-5" dirty="0">
                <a:cs typeface="Arial MT"/>
              </a:rPr>
              <a:t>como</a:t>
            </a:r>
            <a:r>
              <a:rPr sz="2000" dirty="0">
                <a:cs typeface="Arial MT"/>
              </a:rPr>
              <a:t> </a:t>
            </a:r>
            <a:r>
              <a:rPr sz="2000" spc="-5" dirty="0">
                <a:cs typeface="Arial MT"/>
              </a:rPr>
              <a:t>operar</a:t>
            </a:r>
            <a:r>
              <a:rPr sz="2000" dirty="0">
                <a:cs typeface="Arial MT"/>
              </a:rPr>
              <a:t> “menos </a:t>
            </a:r>
            <a:r>
              <a:rPr sz="2000" spc="5" dirty="0">
                <a:cs typeface="Arial MT"/>
              </a:rPr>
              <a:t> </a:t>
            </a:r>
            <a:r>
              <a:rPr sz="2000" spc="-5" dirty="0">
                <a:cs typeface="Arial MT"/>
              </a:rPr>
              <a:t>disfuncionalmente“.</a:t>
            </a:r>
            <a:endParaRPr sz="2000" dirty="0">
              <a:cs typeface="Arial MT"/>
            </a:endParaRPr>
          </a:p>
        </p:txBody>
      </p:sp>
      <p:cxnSp>
        <p:nvCxnSpPr>
          <p:cNvPr id="16" name="Conector recto 15">
            <a:extLst>
              <a:ext uri="{FF2B5EF4-FFF2-40B4-BE49-F238E27FC236}">
                <a16:creationId xmlns:a16="http://schemas.microsoft.com/office/drawing/2014/main" id="{E1633648-68CA-4C19-B55C-665A28C26A4F}"/>
              </a:ext>
            </a:extLst>
          </p:cNvPr>
          <p:cNvCxnSpPr>
            <a:cxnSpLocks/>
          </p:cNvCxnSpPr>
          <p:nvPr/>
        </p:nvCxnSpPr>
        <p:spPr>
          <a:xfrm>
            <a:off x="896256" y="1553029"/>
            <a:ext cx="11295744" cy="0"/>
          </a:xfrm>
          <a:prstGeom prst="line">
            <a:avLst/>
          </a:prstGeom>
          <a:ln w="44450" cmpd="sng">
            <a:solidFill>
              <a:srgbClr val="C6290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bject 3">
            <a:extLst>
              <a:ext uri="{FF2B5EF4-FFF2-40B4-BE49-F238E27FC236}">
                <a16:creationId xmlns:a16="http://schemas.microsoft.com/office/drawing/2014/main" id="{1CC9961B-433D-4C37-937D-2788049E7A29}"/>
              </a:ext>
            </a:extLst>
          </p:cNvPr>
          <p:cNvSpPr txBox="1">
            <a:spLocks/>
          </p:cNvSpPr>
          <p:nvPr/>
        </p:nvSpPr>
        <p:spPr>
          <a:xfrm>
            <a:off x="838200" y="752384"/>
            <a:ext cx="10515600" cy="443711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lang="es-ES" sz="2800" b="1" dirty="0">
                <a:latin typeface="+mn-lt"/>
              </a:rPr>
              <a:t>Punto</a:t>
            </a:r>
            <a:r>
              <a:rPr lang="es-ES" sz="2800" b="1" spc="-30" dirty="0">
                <a:latin typeface="+mn-lt"/>
              </a:rPr>
              <a:t> </a:t>
            </a:r>
            <a:r>
              <a:rPr lang="es-ES" sz="2800" b="1" dirty="0">
                <a:latin typeface="+mn-lt"/>
              </a:rPr>
              <a:t>de</a:t>
            </a:r>
            <a:r>
              <a:rPr lang="es-ES" sz="2800" b="1" spc="-15" dirty="0">
                <a:latin typeface="+mn-lt"/>
              </a:rPr>
              <a:t> </a:t>
            </a:r>
            <a:r>
              <a:rPr lang="es-ES" sz="2800" b="1" dirty="0">
                <a:latin typeface="+mn-lt"/>
              </a:rPr>
              <a:t>partida:</a:t>
            </a:r>
            <a:r>
              <a:rPr lang="es-ES" sz="2800" b="1" spc="-110" dirty="0">
                <a:latin typeface="+mn-lt"/>
              </a:rPr>
              <a:t> </a:t>
            </a:r>
            <a:r>
              <a:rPr lang="es-ES" sz="2800" b="1" dirty="0">
                <a:latin typeface="+mn-lt"/>
              </a:rPr>
              <a:t>Axiológico</a:t>
            </a:r>
            <a:r>
              <a:rPr lang="es-ES" sz="2800" b="1" spc="-40" dirty="0">
                <a:latin typeface="+mn-lt"/>
              </a:rPr>
              <a:t> </a:t>
            </a:r>
            <a:r>
              <a:rPr lang="es-ES" sz="2800" b="1" dirty="0">
                <a:latin typeface="+mn-lt"/>
              </a:rPr>
              <a:t>y</a:t>
            </a:r>
            <a:r>
              <a:rPr lang="es-ES" sz="2800" b="1" spc="5" dirty="0">
                <a:latin typeface="+mn-lt"/>
              </a:rPr>
              <a:t> </a:t>
            </a:r>
            <a:r>
              <a:rPr lang="es-ES" sz="2800" b="1" dirty="0">
                <a:latin typeface="+mn-lt"/>
              </a:rPr>
              <a:t>teleológico</a:t>
            </a:r>
            <a:endParaRPr lang="es-ES" sz="2800" dirty="0">
              <a:latin typeface="+mn-lt"/>
              <a:cs typeface="Arial MT"/>
            </a:endParaRPr>
          </a:p>
        </p:txBody>
      </p:sp>
      <p:sp>
        <p:nvSpPr>
          <p:cNvPr id="22" name="Rectángulo 21">
            <a:extLst>
              <a:ext uri="{FF2B5EF4-FFF2-40B4-BE49-F238E27FC236}">
                <a16:creationId xmlns:a16="http://schemas.microsoft.com/office/drawing/2014/main" id="{C8A72021-B681-4E2A-ACCB-86C9299E660A}"/>
              </a:ext>
            </a:extLst>
          </p:cNvPr>
          <p:cNvSpPr/>
          <p:nvPr/>
        </p:nvSpPr>
        <p:spPr>
          <a:xfrm>
            <a:off x="10277475" y="5836381"/>
            <a:ext cx="1273415" cy="472285"/>
          </a:xfrm>
          <a:prstGeom prst="rect">
            <a:avLst/>
          </a:prstGeom>
          <a:blipFill dpi="0" rotWithShape="1">
            <a:blip r:embed="rId3">
              <a:alphaModFix amt="35000"/>
            </a:blip>
            <a:srcRect/>
            <a:stretch>
              <a:fillRect l="-7826" t="-60103" r="-12732" b="-1838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8613554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000"/>
            <a:biLevel thresh="25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673B61EE-416B-4178-BAA8-9868B2FA7784}"/>
              </a:ext>
            </a:extLst>
          </p:cNvPr>
          <p:cNvCxnSpPr>
            <a:cxnSpLocks/>
          </p:cNvCxnSpPr>
          <p:nvPr/>
        </p:nvCxnSpPr>
        <p:spPr>
          <a:xfrm>
            <a:off x="896256" y="1553029"/>
            <a:ext cx="11295744" cy="0"/>
          </a:xfrm>
          <a:prstGeom prst="line">
            <a:avLst/>
          </a:prstGeom>
          <a:ln w="44450" cmpd="sng">
            <a:solidFill>
              <a:srgbClr val="C6290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bject 5">
            <a:extLst>
              <a:ext uri="{FF2B5EF4-FFF2-40B4-BE49-F238E27FC236}">
                <a16:creationId xmlns:a16="http://schemas.microsoft.com/office/drawing/2014/main" id="{2EFFA538-DFD1-4ADE-85CA-CCA234A98A53}"/>
              </a:ext>
            </a:extLst>
          </p:cNvPr>
          <p:cNvSpPr txBox="1"/>
          <p:nvPr/>
        </p:nvSpPr>
        <p:spPr>
          <a:xfrm>
            <a:off x="896255" y="1799741"/>
            <a:ext cx="9240818" cy="40395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5080" indent="-342900" algn="just">
              <a:lnSpc>
                <a:spcPct val="100000"/>
              </a:lnSpc>
              <a:spcBef>
                <a:spcPts val="100"/>
              </a:spcBef>
              <a:buFont typeface="Arial MT"/>
              <a:buChar char="•"/>
              <a:tabLst>
                <a:tab pos="354965" algn="l"/>
                <a:tab pos="355600" algn="l"/>
              </a:tabLst>
            </a:pPr>
            <a:r>
              <a:rPr lang="es-ES" sz="2000" b="1" spc="-10" dirty="0">
                <a:cs typeface="Calibri"/>
              </a:rPr>
              <a:t>Objetivo:</a:t>
            </a:r>
            <a:r>
              <a:rPr lang="es-ES" sz="2000" b="1" spc="-5" dirty="0">
                <a:cs typeface="Calibri"/>
              </a:rPr>
              <a:t> que</a:t>
            </a:r>
            <a:r>
              <a:rPr lang="es-ES" sz="2000" b="1" spc="15" dirty="0">
                <a:cs typeface="Calibri"/>
              </a:rPr>
              <a:t> </a:t>
            </a:r>
            <a:r>
              <a:rPr lang="es-ES" sz="2000" b="1" spc="-10" dirty="0">
                <a:cs typeface="Calibri"/>
              </a:rPr>
              <a:t>todas</a:t>
            </a:r>
            <a:r>
              <a:rPr lang="es-ES" sz="2000" b="1" spc="5" dirty="0">
                <a:cs typeface="Calibri"/>
              </a:rPr>
              <a:t> </a:t>
            </a:r>
            <a:r>
              <a:rPr lang="es-ES" sz="2000" b="1" spc="-5" dirty="0">
                <a:cs typeface="Calibri"/>
              </a:rPr>
              <a:t>las</a:t>
            </a:r>
            <a:r>
              <a:rPr lang="es-ES" sz="2000" b="1" spc="5" dirty="0">
                <a:cs typeface="Calibri"/>
              </a:rPr>
              <a:t> </a:t>
            </a:r>
            <a:r>
              <a:rPr lang="es-ES" sz="2000" b="1" spc="-5" dirty="0">
                <a:cs typeface="Calibri"/>
              </a:rPr>
              <a:t>viviendas</a:t>
            </a:r>
            <a:r>
              <a:rPr lang="es-ES" sz="2000" b="1" spc="5" dirty="0">
                <a:cs typeface="Calibri"/>
              </a:rPr>
              <a:t> </a:t>
            </a:r>
            <a:r>
              <a:rPr lang="es-ES" sz="2000" b="1" dirty="0">
                <a:cs typeface="Calibri"/>
              </a:rPr>
              <a:t>en</a:t>
            </a:r>
            <a:r>
              <a:rPr lang="es-ES" sz="2000" b="1" spc="-5" dirty="0">
                <a:cs typeface="Calibri"/>
              </a:rPr>
              <a:t> régimen</a:t>
            </a:r>
            <a:r>
              <a:rPr lang="es-ES" sz="2000" b="1" spc="-20" dirty="0">
                <a:cs typeface="Calibri"/>
              </a:rPr>
              <a:t> </a:t>
            </a:r>
            <a:r>
              <a:rPr lang="es-ES" sz="2000" b="1" spc="-5" dirty="0">
                <a:cs typeface="Calibri"/>
              </a:rPr>
              <a:t>de</a:t>
            </a:r>
            <a:r>
              <a:rPr lang="es-ES" sz="2000" b="1" spc="5" dirty="0">
                <a:cs typeface="Calibri"/>
              </a:rPr>
              <a:t> </a:t>
            </a:r>
            <a:r>
              <a:rPr lang="es-ES" sz="2000" b="1" spc="-10" dirty="0">
                <a:cs typeface="Calibri"/>
              </a:rPr>
              <a:t>protección </a:t>
            </a:r>
            <a:r>
              <a:rPr lang="es-ES" sz="2000" b="1" spc="-525" dirty="0">
                <a:cs typeface="Calibri"/>
              </a:rPr>
              <a:t> </a:t>
            </a:r>
            <a:r>
              <a:rPr lang="es-ES" sz="2000" b="1" spc="-5" dirty="0">
                <a:cs typeface="Calibri"/>
              </a:rPr>
              <a:t>oficial </a:t>
            </a:r>
            <a:r>
              <a:rPr lang="es-ES" sz="2000" b="1" dirty="0">
                <a:cs typeface="Calibri"/>
              </a:rPr>
              <a:t>sea </a:t>
            </a:r>
            <a:r>
              <a:rPr lang="es-ES" sz="2000" b="1" spc="-5" dirty="0" err="1">
                <a:cs typeface="Calibri"/>
              </a:rPr>
              <a:t>indescalificables</a:t>
            </a:r>
            <a:r>
              <a:rPr lang="es-ES" sz="2000" b="1" spc="-5" dirty="0">
                <a:cs typeface="Calibri"/>
              </a:rPr>
              <a:t> </a:t>
            </a:r>
            <a:r>
              <a:rPr lang="es-ES" sz="2000" b="1" dirty="0">
                <a:cs typeface="Calibri"/>
              </a:rPr>
              <a:t>y </a:t>
            </a:r>
            <a:r>
              <a:rPr lang="es-ES" sz="2000" b="1" spc="-10" dirty="0">
                <a:cs typeface="Calibri"/>
              </a:rPr>
              <a:t>permanezcan siempre </a:t>
            </a:r>
            <a:r>
              <a:rPr lang="es-ES" sz="2000" b="1" spc="-5" dirty="0">
                <a:cs typeface="Calibri"/>
              </a:rPr>
              <a:t> calificados</a:t>
            </a:r>
            <a:r>
              <a:rPr lang="es-ES" sz="2000" b="1" spc="-30" dirty="0">
                <a:cs typeface="Calibri"/>
              </a:rPr>
              <a:t> </a:t>
            </a:r>
            <a:r>
              <a:rPr lang="es-ES" sz="2000" b="1" dirty="0">
                <a:cs typeface="Calibri"/>
              </a:rPr>
              <a:t>como</a:t>
            </a:r>
            <a:r>
              <a:rPr lang="es-ES" sz="2000" b="1" spc="-20" dirty="0">
                <a:cs typeface="Calibri"/>
              </a:rPr>
              <a:t> </a:t>
            </a:r>
            <a:r>
              <a:rPr lang="es-ES" sz="2000" b="1" spc="-10" dirty="0">
                <a:cs typeface="Calibri"/>
              </a:rPr>
              <a:t>stock</a:t>
            </a:r>
            <a:r>
              <a:rPr lang="es-ES" sz="2000" b="1" spc="-15" dirty="0">
                <a:cs typeface="Calibri"/>
              </a:rPr>
              <a:t> </a:t>
            </a:r>
            <a:r>
              <a:rPr lang="es-ES" sz="2000" b="1" spc="-5" dirty="0">
                <a:cs typeface="Calibri"/>
              </a:rPr>
              <a:t>fijo</a:t>
            </a:r>
            <a:r>
              <a:rPr lang="es-ES" sz="2000" b="1" spc="-10" dirty="0">
                <a:cs typeface="Calibri"/>
              </a:rPr>
              <a:t> </a:t>
            </a:r>
            <a:r>
              <a:rPr lang="es-ES" sz="2000" b="1" dirty="0">
                <a:cs typeface="Calibri"/>
              </a:rPr>
              <a:t>a </a:t>
            </a:r>
            <a:r>
              <a:rPr lang="es-ES" sz="2000" b="1" spc="-10" dirty="0">
                <a:cs typeface="Calibri"/>
              </a:rPr>
              <a:t>futuro.</a:t>
            </a:r>
            <a:endParaRPr lang="es-ES" sz="2000" dirty="0">
              <a:cs typeface="Calibri"/>
            </a:endParaRPr>
          </a:p>
          <a:p>
            <a:pPr algn="just">
              <a:lnSpc>
                <a:spcPct val="100000"/>
              </a:lnSpc>
              <a:spcBef>
                <a:spcPts val="50"/>
              </a:spcBef>
              <a:buClr>
                <a:srgbClr val="FF0000"/>
              </a:buClr>
              <a:buFont typeface="Arial MT"/>
              <a:buChar char="•"/>
            </a:pPr>
            <a:endParaRPr lang="es-ES" sz="2000" dirty="0">
              <a:cs typeface="Calibri"/>
            </a:endParaRPr>
          </a:p>
          <a:p>
            <a:pPr marL="1270000" marR="78740" lvl="1" indent="-342900" algn="just">
              <a:lnSpc>
                <a:spcPct val="100000"/>
              </a:lnSpc>
              <a:buFont typeface="Courier New"/>
              <a:buChar char="o"/>
              <a:tabLst>
                <a:tab pos="1270000" algn="l"/>
              </a:tabLst>
            </a:pPr>
            <a:r>
              <a:rPr lang="es-ES" sz="2000" spc="-5" dirty="0">
                <a:cs typeface="Arial MT"/>
              </a:rPr>
              <a:t>Entre </a:t>
            </a:r>
            <a:r>
              <a:rPr lang="es-ES" sz="2000" dirty="0">
                <a:cs typeface="Arial MT"/>
              </a:rPr>
              <a:t>1940 y </a:t>
            </a:r>
            <a:r>
              <a:rPr lang="es-ES" sz="2000" spc="-35" dirty="0">
                <a:cs typeface="Arial MT"/>
              </a:rPr>
              <a:t>2011 </a:t>
            </a:r>
            <a:r>
              <a:rPr lang="es-ES" sz="2000" dirty="0">
                <a:cs typeface="Arial MT"/>
              </a:rPr>
              <a:t>se construyeron </a:t>
            </a:r>
            <a:r>
              <a:rPr lang="es-ES" sz="2000" spc="-5" dirty="0">
                <a:cs typeface="Arial MT"/>
              </a:rPr>
              <a:t>12.836.692 viviendas </a:t>
            </a:r>
            <a:r>
              <a:rPr lang="es-ES" sz="2000" dirty="0">
                <a:cs typeface="Arial MT"/>
              </a:rPr>
              <a:t> principales.</a:t>
            </a:r>
            <a:r>
              <a:rPr lang="es-ES" sz="2000" spc="-35" dirty="0">
                <a:cs typeface="Arial MT"/>
              </a:rPr>
              <a:t> </a:t>
            </a:r>
            <a:r>
              <a:rPr lang="es-ES" sz="2000" dirty="0">
                <a:cs typeface="Arial MT"/>
              </a:rPr>
              <a:t>La</a:t>
            </a:r>
            <a:r>
              <a:rPr lang="es-ES" sz="2000" spc="-15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mitad</a:t>
            </a:r>
            <a:r>
              <a:rPr lang="es-ES" sz="2000" spc="-10" dirty="0">
                <a:cs typeface="Arial MT"/>
              </a:rPr>
              <a:t> </a:t>
            </a:r>
            <a:r>
              <a:rPr lang="es-ES" sz="2000" dirty="0">
                <a:cs typeface="Arial MT"/>
              </a:rPr>
              <a:t>de</a:t>
            </a:r>
            <a:r>
              <a:rPr lang="es-ES" sz="2000" spc="-10" dirty="0">
                <a:cs typeface="Arial MT"/>
              </a:rPr>
              <a:t> </a:t>
            </a:r>
            <a:r>
              <a:rPr lang="es-ES" sz="2000" dirty="0">
                <a:cs typeface="Arial MT"/>
              </a:rPr>
              <a:t>ellas </a:t>
            </a:r>
            <a:r>
              <a:rPr lang="es-ES" sz="2000" spc="-5" dirty="0">
                <a:cs typeface="Arial MT"/>
              </a:rPr>
              <a:t>(6.424.018)</a:t>
            </a:r>
            <a:r>
              <a:rPr lang="es-ES" sz="2000" spc="-50" dirty="0">
                <a:cs typeface="Arial MT"/>
              </a:rPr>
              <a:t> </a:t>
            </a:r>
            <a:r>
              <a:rPr lang="es-ES" sz="2000" dirty="0">
                <a:cs typeface="Arial MT"/>
              </a:rPr>
              <a:t>eran</a:t>
            </a:r>
            <a:r>
              <a:rPr lang="es-ES" sz="2000" spc="-25" dirty="0">
                <a:cs typeface="Arial MT"/>
              </a:rPr>
              <a:t> </a:t>
            </a:r>
            <a:r>
              <a:rPr lang="es-ES" sz="2000" dirty="0">
                <a:cs typeface="Arial MT"/>
              </a:rPr>
              <a:t>VPO.</a:t>
            </a:r>
            <a:r>
              <a:rPr lang="es-ES" sz="2000" spc="-15" dirty="0">
                <a:cs typeface="Arial MT"/>
              </a:rPr>
              <a:t> </a:t>
            </a:r>
            <a:r>
              <a:rPr lang="es-ES" sz="2000" dirty="0">
                <a:cs typeface="Arial MT"/>
              </a:rPr>
              <a:t>Casi </a:t>
            </a:r>
            <a:r>
              <a:rPr lang="es-ES" sz="2000" spc="-540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todas</a:t>
            </a:r>
            <a:r>
              <a:rPr lang="es-ES" sz="2000" spc="-30" dirty="0">
                <a:cs typeface="Arial MT"/>
              </a:rPr>
              <a:t> </a:t>
            </a:r>
            <a:r>
              <a:rPr lang="es-ES" sz="2000" dirty="0">
                <a:cs typeface="Arial MT"/>
              </a:rPr>
              <a:t>ellas han</a:t>
            </a:r>
            <a:r>
              <a:rPr lang="es-ES" sz="2000" spc="-15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terminado</a:t>
            </a:r>
            <a:r>
              <a:rPr lang="es-ES" sz="2000" spc="-40" dirty="0">
                <a:cs typeface="Arial MT"/>
              </a:rPr>
              <a:t> </a:t>
            </a:r>
            <a:r>
              <a:rPr lang="es-ES" sz="2000" dirty="0">
                <a:cs typeface="Arial MT"/>
              </a:rPr>
              <a:t>en</a:t>
            </a:r>
            <a:r>
              <a:rPr lang="es-ES" sz="2000" spc="-15" dirty="0">
                <a:cs typeface="Arial MT"/>
              </a:rPr>
              <a:t> </a:t>
            </a:r>
            <a:r>
              <a:rPr lang="es-ES" sz="2000" dirty="0">
                <a:cs typeface="Arial MT"/>
              </a:rPr>
              <a:t>el</a:t>
            </a:r>
            <a:r>
              <a:rPr lang="es-ES" sz="2000" spc="-10" dirty="0">
                <a:cs typeface="Arial MT"/>
              </a:rPr>
              <a:t> </a:t>
            </a:r>
            <a:r>
              <a:rPr lang="es-ES" sz="2000" dirty="0">
                <a:cs typeface="Arial MT"/>
              </a:rPr>
              <a:t>mercado</a:t>
            </a:r>
            <a:r>
              <a:rPr lang="es-ES" sz="2000" spc="-40" dirty="0">
                <a:cs typeface="Arial MT"/>
              </a:rPr>
              <a:t> </a:t>
            </a:r>
            <a:r>
              <a:rPr lang="es-ES" sz="2000" dirty="0">
                <a:cs typeface="Arial MT"/>
              </a:rPr>
              <a:t>libre.</a:t>
            </a:r>
          </a:p>
          <a:p>
            <a:pPr lvl="1" algn="just">
              <a:lnSpc>
                <a:spcPct val="100000"/>
              </a:lnSpc>
              <a:spcBef>
                <a:spcPts val="40"/>
              </a:spcBef>
              <a:buFont typeface="Courier New"/>
              <a:buChar char="o"/>
            </a:pPr>
            <a:endParaRPr lang="es-ES" sz="2000" dirty="0">
              <a:cs typeface="Arial MT"/>
            </a:endParaRPr>
          </a:p>
          <a:p>
            <a:pPr marL="1269365" marR="222885" lvl="1" indent="-342900" algn="just">
              <a:lnSpc>
                <a:spcPct val="100000"/>
              </a:lnSpc>
              <a:buFont typeface="Courier New"/>
              <a:buChar char="o"/>
              <a:tabLst>
                <a:tab pos="1270000" algn="l"/>
              </a:tabLst>
            </a:pPr>
            <a:r>
              <a:rPr lang="es-ES" sz="2000" spc="-5" dirty="0">
                <a:cs typeface="Arial MT"/>
              </a:rPr>
              <a:t>País </a:t>
            </a:r>
            <a:r>
              <a:rPr lang="es-ES" sz="2000" spc="-25" dirty="0">
                <a:cs typeface="Arial MT"/>
              </a:rPr>
              <a:t>Vasco, </a:t>
            </a:r>
            <a:r>
              <a:rPr lang="es-ES" sz="2000" spc="-5" dirty="0">
                <a:cs typeface="Arial MT"/>
              </a:rPr>
              <a:t>las Islas </a:t>
            </a:r>
            <a:r>
              <a:rPr lang="es-ES" sz="2000" dirty="0">
                <a:cs typeface="Arial MT"/>
              </a:rPr>
              <a:t>Baleares, Navarra y </a:t>
            </a:r>
            <a:r>
              <a:rPr lang="es-ES" sz="2000" spc="-5" dirty="0">
                <a:cs typeface="Arial MT"/>
              </a:rPr>
              <a:t>Catalunya </a:t>
            </a:r>
            <a:r>
              <a:rPr lang="es-ES" sz="2000" dirty="0">
                <a:cs typeface="Arial MT"/>
              </a:rPr>
              <a:t>son </a:t>
            </a:r>
            <a:r>
              <a:rPr lang="es-ES" sz="2000" spc="-545" dirty="0">
                <a:cs typeface="Arial MT"/>
              </a:rPr>
              <a:t> </a:t>
            </a:r>
            <a:r>
              <a:rPr lang="es-ES" sz="2000" spc="-5" dirty="0">
                <a:cs typeface="Arial MT"/>
              </a:rPr>
              <a:t>las</a:t>
            </a:r>
            <a:r>
              <a:rPr lang="es-ES" sz="2000" spc="-20" dirty="0">
                <a:cs typeface="Arial MT"/>
              </a:rPr>
              <a:t> </a:t>
            </a:r>
            <a:r>
              <a:rPr lang="es-ES" sz="2000" dirty="0">
                <a:cs typeface="Arial MT"/>
              </a:rPr>
              <a:t>cuatro</a:t>
            </a:r>
            <a:r>
              <a:rPr lang="es-ES" sz="2000" spc="-30" dirty="0">
                <a:cs typeface="Arial MT"/>
              </a:rPr>
              <a:t> </a:t>
            </a:r>
            <a:r>
              <a:rPr lang="es-ES" sz="2000" dirty="0">
                <a:cs typeface="Arial MT"/>
              </a:rPr>
              <a:t>primeras</a:t>
            </a:r>
            <a:r>
              <a:rPr lang="es-ES" sz="2000" spc="-50" dirty="0">
                <a:cs typeface="Arial MT"/>
              </a:rPr>
              <a:t> </a:t>
            </a:r>
            <a:r>
              <a:rPr lang="es-ES" sz="2000" dirty="0">
                <a:cs typeface="Arial MT"/>
              </a:rPr>
              <a:t>CCAA</a:t>
            </a:r>
            <a:r>
              <a:rPr lang="es-ES" sz="2000" spc="-105" dirty="0">
                <a:cs typeface="Arial MT"/>
              </a:rPr>
              <a:t> </a:t>
            </a:r>
            <a:r>
              <a:rPr lang="es-ES" sz="2000" dirty="0">
                <a:cs typeface="Arial MT"/>
              </a:rPr>
              <a:t>que</a:t>
            </a:r>
            <a:r>
              <a:rPr lang="es-ES" sz="2000" spc="-20" dirty="0">
                <a:cs typeface="Arial MT"/>
              </a:rPr>
              <a:t> </a:t>
            </a:r>
            <a:r>
              <a:rPr lang="es-ES" sz="2000" dirty="0">
                <a:cs typeface="Arial MT"/>
              </a:rPr>
              <a:t>lo</a:t>
            </a:r>
            <a:r>
              <a:rPr lang="es-ES" sz="2000" spc="-5" dirty="0">
                <a:cs typeface="Arial MT"/>
              </a:rPr>
              <a:t> </a:t>
            </a:r>
            <a:r>
              <a:rPr lang="es-ES" sz="2000" dirty="0">
                <a:cs typeface="Arial MT"/>
              </a:rPr>
              <a:t>aprueban.</a:t>
            </a:r>
          </a:p>
          <a:p>
            <a:pPr lvl="1" algn="just">
              <a:lnSpc>
                <a:spcPct val="100000"/>
              </a:lnSpc>
              <a:spcBef>
                <a:spcPts val="45"/>
              </a:spcBef>
              <a:buFont typeface="Courier New"/>
              <a:buChar char="o"/>
            </a:pPr>
            <a:endParaRPr lang="es-ES" sz="2000" dirty="0">
              <a:cs typeface="Arial MT"/>
            </a:endParaRPr>
          </a:p>
          <a:p>
            <a:pPr marL="1270000" marR="31750" lvl="1" indent="-342900" algn="just">
              <a:lnSpc>
                <a:spcPct val="100000"/>
              </a:lnSpc>
              <a:buFont typeface="Courier New"/>
              <a:buChar char="o"/>
              <a:tabLst>
                <a:tab pos="1270000" algn="l"/>
              </a:tabLst>
            </a:pPr>
            <a:r>
              <a:rPr lang="es-ES" sz="2000" spc="-5" dirty="0">
                <a:cs typeface="Arial MT"/>
              </a:rPr>
              <a:t>Catalunya</a:t>
            </a:r>
            <a:r>
              <a:rPr lang="es-ES" sz="2000" spc="-15" dirty="0">
                <a:cs typeface="Arial MT"/>
              </a:rPr>
              <a:t> </a:t>
            </a:r>
            <a:r>
              <a:rPr lang="es-ES" sz="2000" dirty="0">
                <a:cs typeface="Arial MT"/>
              </a:rPr>
              <a:t>-&gt;</a:t>
            </a:r>
            <a:r>
              <a:rPr lang="es-ES" sz="2000" spc="-20" dirty="0">
                <a:cs typeface="Arial MT"/>
              </a:rPr>
              <a:t> </a:t>
            </a:r>
            <a:r>
              <a:rPr lang="es-ES" sz="2000" u="heavy" spc="-5" dirty="0">
                <a:uFill>
                  <a:solidFill>
                    <a:srgbClr val="000000"/>
                  </a:solidFill>
                </a:uFill>
                <a:cs typeface="Arial MT"/>
              </a:rPr>
              <a:t>Decreto-ley</a:t>
            </a:r>
            <a:r>
              <a:rPr lang="es-ES" sz="2000" u="heavy" spc="-30" dirty="0">
                <a:uFill>
                  <a:solidFill>
                    <a:srgbClr val="000000"/>
                  </a:solidFill>
                </a:uFill>
                <a:cs typeface="Arial MT"/>
              </a:rPr>
              <a:t> </a:t>
            </a:r>
            <a:r>
              <a:rPr lang="es-ES" sz="2000" u="heavy" dirty="0">
                <a:uFill>
                  <a:solidFill>
                    <a:srgbClr val="000000"/>
                  </a:solidFill>
                </a:uFill>
                <a:cs typeface="Arial MT"/>
              </a:rPr>
              <a:t>17/2019,</a:t>
            </a:r>
            <a:r>
              <a:rPr lang="es-ES" sz="2000" u="heavy" spc="-50" dirty="0">
                <a:uFill>
                  <a:solidFill>
                    <a:srgbClr val="000000"/>
                  </a:solidFill>
                </a:uFill>
                <a:cs typeface="Arial MT"/>
              </a:rPr>
              <a:t> </a:t>
            </a:r>
            <a:r>
              <a:rPr lang="es-ES" sz="2000" u="heavy" dirty="0">
                <a:uFill>
                  <a:solidFill>
                    <a:srgbClr val="000000"/>
                  </a:solidFill>
                </a:uFill>
                <a:cs typeface="Arial MT"/>
              </a:rPr>
              <a:t>de 23</a:t>
            </a:r>
            <a:r>
              <a:rPr lang="es-ES" sz="2000" u="heavy" spc="-10" dirty="0">
                <a:uFill>
                  <a:solidFill>
                    <a:srgbClr val="000000"/>
                  </a:solidFill>
                </a:uFill>
                <a:cs typeface="Arial MT"/>
              </a:rPr>
              <a:t> </a:t>
            </a:r>
            <a:r>
              <a:rPr lang="es-ES" sz="2000" u="heavy" dirty="0">
                <a:uFill>
                  <a:solidFill>
                    <a:srgbClr val="000000"/>
                  </a:solidFill>
                </a:uFill>
                <a:cs typeface="Arial MT"/>
              </a:rPr>
              <a:t>de</a:t>
            </a:r>
            <a:r>
              <a:rPr lang="es-ES" sz="2000" u="heavy" spc="-10" dirty="0">
                <a:uFill>
                  <a:solidFill>
                    <a:srgbClr val="000000"/>
                  </a:solidFill>
                </a:uFill>
                <a:cs typeface="Arial MT"/>
              </a:rPr>
              <a:t> </a:t>
            </a:r>
            <a:r>
              <a:rPr lang="es-ES" sz="2000" u="heavy" dirty="0">
                <a:uFill>
                  <a:solidFill>
                    <a:srgbClr val="000000"/>
                  </a:solidFill>
                </a:uFill>
                <a:cs typeface="Arial MT"/>
              </a:rPr>
              <a:t>diciembre,</a:t>
            </a:r>
            <a:r>
              <a:rPr lang="es-ES" sz="2000" u="heavy" spc="-35" dirty="0">
                <a:uFill>
                  <a:solidFill>
                    <a:srgbClr val="000000"/>
                  </a:solidFill>
                </a:uFill>
                <a:cs typeface="Arial MT"/>
              </a:rPr>
              <a:t> </a:t>
            </a:r>
            <a:r>
              <a:rPr lang="es-ES" sz="2000" u="heavy" dirty="0">
                <a:uFill>
                  <a:solidFill>
                    <a:srgbClr val="000000"/>
                  </a:solidFill>
                </a:uFill>
                <a:cs typeface="Arial MT"/>
              </a:rPr>
              <a:t>de </a:t>
            </a:r>
            <a:r>
              <a:rPr lang="es-ES" sz="2000" spc="-540" dirty="0">
                <a:cs typeface="Arial MT"/>
              </a:rPr>
              <a:t> </a:t>
            </a:r>
            <a:r>
              <a:rPr lang="es-ES" sz="2000" u="heavy" dirty="0">
                <a:uFill>
                  <a:solidFill>
                    <a:srgbClr val="000000"/>
                  </a:solidFill>
                </a:uFill>
                <a:cs typeface="Arial MT"/>
              </a:rPr>
              <a:t>medidas</a:t>
            </a:r>
            <a:r>
              <a:rPr lang="es-ES" sz="2000" u="heavy" spc="-30" dirty="0">
                <a:uFill>
                  <a:solidFill>
                    <a:srgbClr val="000000"/>
                  </a:solidFill>
                </a:uFill>
                <a:cs typeface="Arial MT"/>
              </a:rPr>
              <a:t> </a:t>
            </a:r>
            <a:r>
              <a:rPr lang="es-ES" sz="2000" u="heavy" dirty="0">
                <a:uFill>
                  <a:solidFill>
                    <a:srgbClr val="000000"/>
                  </a:solidFill>
                </a:uFill>
                <a:cs typeface="Arial MT"/>
              </a:rPr>
              <a:t>urgentes</a:t>
            </a:r>
            <a:r>
              <a:rPr lang="es-ES" sz="2000" u="heavy" spc="-35" dirty="0">
                <a:uFill>
                  <a:solidFill>
                    <a:srgbClr val="000000"/>
                  </a:solidFill>
                </a:uFill>
                <a:cs typeface="Arial MT"/>
              </a:rPr>
              <a:t> </a:t>
            </a:r>
            <a:r>
              <a:rPr lang="es-ES" sz="2000" u="heavy" dirty="0">
                <a:uFill>
                  <a:solidFill>
                    <a:srgbClr val="000000"/>
                  </a:solidFill>
                </a:uFill>
                <a:cs typeface="Arial MT"/>
              </a:rPr>
              <a:t>para</a:t>
            </a:r>
            <a:r>
              <a:rPr lang="es-ES" sz="2000" u="heavy" spc="-30" dirty="0">
                <a:uFill>
                  <a:solidFill>
                    <a:srgbClr val="000000"/>
                  </a:solidFill>
                </a:uFill>
                <a:cs typeface="Arial MT"/>
              </a:rPr>
              <a:t> </a:t>
            </a:r>
            <a:r>
              <a:rPr lang="es-ES" sz="2000" u="heavy" dirty="0">
                <a:uFill>
                  <a:solidFill>
                    <a:srgbClr val="000000"/>
                  </a:solidFill>
                </a:uFill>
                <a:cs typeface="Arial MT"/>
              </a:rPr>
              <a:t>mejorar</a:t>
            </a:r>
            <a:r>
              <a:rPr lang="es-ES" sz="2000" u="heavy" spc="-40" dirty="0">
                <a:uFill>
                  <a:solidFill>
                    <a:srgbClr val="000000"/>
                  </a:solidFill>
                </a:uFill>
                <a:cs typeface="Arial MT"/>
              </a:rPr>
              <a:t> </a:t>
            </a:r>
            <a:r>
              <a:rPr lang="es-ES" sz="2000" u="heavy" dirty="0">
                <a:uFill>
                  <a:solidFill>
                    <a:srgbClr val="000000"/>
                  </a:solidFill>
                </a:uFill>
                <a:cs typeface="Arial MT"/>
              </a:rPr>
              <a:t>el</a:t>
            </a:r>
            <a:r>
              <a:rPr lang="es-ES" sz="2000" u="heavy" spc="-10" dirty="0">
                <a:uFill>
                  <a:solidFill>
                    <a:srgbClr val="000000"/>
                  </a:solidFill>
                </a:uFill>
                <a:cs typeface="Arial MT"/>
              </a:rPr>
              <a:t> </a:t>
            </a:r>
            <a:r>
              <a:rPr lang="es-ES" sz="2000" u="heavy" dirty="0">
                <a:uFill>
                  <a:solidFill>
                    <a:srgbClr val="000000"/>
                  </a:solidFill>
                </a:uFill>
                <a:cs typeface="Arial MT"/>
              </a:rPr>
              <a:t>acceso</a:t>
            </a:r>
            <a:r>
              <a:rPr lang="es-ES" sz="2000" u="heavy" spc="-40" dirty="0">
                <a:uFill>
                  <a:solidFill>
                    <a:srgbClr val="000000"/>
                  </a:solidFill>
                </a:uFill>
                <a:cs typeface="Arial MT"/>
              </a:rPr>
              <a:t> </a:t>
            </a:r>
            <a:r>
              <a:rPr lang="es-ES" sz="2000" u="heavy" dirty="0">
                <a:uFill>
                  <a:solidFill>
                    <a:srgbClr val="000000"/>
                  </a:solidFill>
                </a:uFill>
                <a:cs typeface="Arial MT"/>
              </a:rPr>
              <a:t>a</a:t>
            </a:r>
            <a:r>
              <a:rPr lang="es-ES" sz="2000" u="heavy" spc="-10" dirty="0">
                <a:uFill>
                  <a:solidFill>
                    <a:srgbClr val="000000"/>
                  </a:solidFill>
                </a:uFill>
                <a:cs typeface="Arial MT"/>
              </a:rPr>
              <a:t> </a:t>
            </a:r>
            <a:r>
              <a:rPr lang="es-ES" sz="2000" u="heavy" spc="-5" dirty="0">
                <a:uFill>
                  <a:solidFill>
                    <a:srgbClr val="000000"/>
                  </a:solidFill>
                </a:uFill>
                <a:cs typeface="Arial MT"/>
              </a:rPr>
              <a:t>la vivienda</a:t>
            </a:r>
            <a:r>
              <a:rPr lang="es-ES" sz="2000" spc="-5" dirty="0">
                <a:cs typeface="Arial MT"/>
              </a:rPr>
              <a:t>.</a:t>
            </a:r>
            <a:endParaRPr lang="es-ES" sz="2000" dirty="0">
              <a:cs typeface="Arial MT"/>
            </a:endParaRPr>
          </a:p>
          <a:p>
            <a:pPr marL="12700" marR="5080">
              <a:lnSpc>
                <a:spcPct val="100000"/>
              </a:lnSpc>
              <a:spcBef>
                <a:spcPts val="100"/>
              </a:spcBef>
              <a:tabLst>
                <a:tab pos="354965" algn="l"/>
                <a:tab pos="355600" algn="l"/>
              </a:tabLst>
            </a:pPr>
            <a:endParaRPr sz="2000" dirty="0">
              <a:cs typeface="Arial MT"/>
            </a:endParaRPr>
          </a:p>
        </p:txBody>
      </p:sp>
      <p:sp>
        <p:nvSpPr>
          <p:cNvPr id="18" name="Título 17">
            <a:extLst>
              <a:ext uri="{FF2B5EF4-FFF2-40B4-BE49-F238E27FC236}">
                <a16:creationId xmlns:a16="http://schemas.microsoft.com/office/drawing/2014/main" id="{39503648-1871-47F9-9FD0-B13E4A5561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2800" b="1" spc="-5" dirty="0">
                <a:solidFill>
                  <a:srgbClr val="C63A51"/>
                </a:solidFill>
                <a:latin typeface="Calibri"/>
                <a:cs typeface="Calibri"/>
              </a:rPr>
              <a:t>2.1.1</a:t>
            </a:r>
            <a:r>
              <a:rPr lang="es-ES" sz="2800" spc="-20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lang="es-ES" sz="2800" spc="-5" dirty="0">
                <a:latin typeface="Calibri"/>
                <a:cs typeface="Calibri"/>
              </a:rPr>
              <a:t>Calificación</a:t>
            </a:r>
            <a:r>
              <a:rPr lang="es-ES" sz="2800" spc="-25" dirty="0">
                <a:latin typeface="Calibri"/>
                <a:cs typeface="Calibri"/>
              </a:rPr>
              <a:t> </a:t>
            </a:r>
            <a:r>
              <a:rPr lang="es-ES" sz="2800" spc="-10" dirty="0">
                <a:latin typeface="Calibri"/>
                <a:cs typeface="Calibri"/>
              </a:rPr>
              <a:t>definitiva</a:t>
            </a:r>
            <a:r>
              <a:rPr lang="es-ES" sz="2800" dirty="0">
                <a:latin typeface="Calibri"/>
                <a:cs typeface="Calibri"/>
              </a:rPr>
              <a:t> </a:t>
            </a:r>
            <a:r>
              <a:rPr lang="es-ES" sz="2800" spc="-5" dirty="0">
                <a:latin typeface="Calibri"/>
                <a:cs typeface="Calibri"/>
              </a:rPr>
              <a:t>de</a:t>
            </a:r>
            <a:r>
              <a:rPr lang="es-ES" sz="2800" spc="-10" dirty="0">
                <a:latin typeface="Calibri"/>
                <a:cs typeface="Calibri"/>
              </a:rPr>
              <a:t> </a:t>
            </a:r>
            <a:r>
              <a:rPr lang="es-ES" sz="2800" spc="-5" dirty="0">
                <a:latin typeface="Calibri"/>
                <a:cs typeface="Calibri"/>
              </a:rPr>
              <a:t>la</a:t>
            </a:r>
            <a:r>
              <a:rPr lang="es-ES" sz="2800" spc="-20" dirty="0">
                <a:latin typeface="Calibri"/>
                <a:cs typeface="Calibri"/>
              </a:rPr>
              <a:t> </a:t>
            </a:r>
            <a:r>
              <a:rPr lang="es-ES" sz="2800" spc="-5" dirty="0">
                <a:latin typeface="Calibri"/>
                <a:cs typeface="Calibri"/>
              </a:rPr>
              <a:t>VPO</a:t>
            </a:r>
            <a:endParaRPr lang="es-ES" sz="2800" dirty="0"/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97616191-ACE7-4E60-A292-9722E8768E99}"/>
              </a:ext>
            </a:extLst>
          </p:cNvPr>
          <p:cNvSpPr/>
          <p:nvPr/>
        </p:nvSpPr>
        <p:spPr>
          <a:xfrm>
            <a:off x="10277475" y="5836381"/>
            <a:ext cx="1273415" cy="472285"/>
          </a:xfrm>
          <a:prstGeom prst="rect">
            <a:avLst/>
          </a:prstGeom>
          <a:blipFill dpi="0" rotWithShape="1">
            <a:blip r:embed="rId3">
              <a:alphaModFix amt="35000"/>
            </a:blip>
            <a:srcRect/>
            <a:stretch>
              <a:fillRect l="-7826" t="-60103" r="-12732" b="-1838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13795397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000"/>
            <a:biLevel thresh="25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9B077399-0548-447E-8F2C-75FAFB50559E}"/>
              </a:ext>
            </a:extLst>
          </p:cNvPr>
          <p:cNvCxnSpPr>
            <a:cxnSpLocks/>
          </p:cNvCxnSpPr>
          <p:nvPr/>
        </p:nvCxnSpPr>
        <p:spPr>
          <a:xfrm>
            <a:off x="896256" y="1553029"/>
            <a:ext cx="11295744" cy="0"/>
          </a:xfrm>
          <a:prstGeom prst="line">
            <a:avLst/>
          </a:prstGeom>
          <a:ln w="44450" cmpd="sng">
            <a:solidFill>
              <a:srgbClr val="C6290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bject 5">
            <a:extLst>
              <a:ext uri="{FF2B5EF4-FFF2-40B4-BE49-F238E27FC236}">
                <a16:creationId xmlns:a16="http://schemas.microsoft.com/office/drawing/2014/main" id="{42B9866E-5963-46BF-AB4A-C1559561556D}"/>
              </a:ext>
            </a:extLst>
          </p:cNvPr>
          <p:cNvSpPr txBox="1"/>
          <p:nvPr/>
        </p:nvSpPr>
        <p:spPr>
          <a:xfrm>
            <a:off x="896256" y="1799741"/>
            <a:ext cx="7832725" cy="6412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5080" indent="-342900">
              <a:lnSpc>
                <a:spcPct val="100000"/>
              </a:lnSpc>
              <a:spcBef>
                <a:spcPts val="100"/>
              </a:spcBef>
              <a:buFont typeface="Arial MT"/>
              <a:buChar char="•"/>
              <a:tabLst>
                <a:tab pos="354965" algn="l"/>
                <a:tab pos="355600" algn="l"/>
              </a:tabLst>
            </a:pPr>
            <a:endParaRPr lang="es-ES" sz="2000" dirty="0">
              <a:cs typeface="Arial MT"/>
            </a:endParaRPr>
          </a:p>
          <a:p>
            <a:pPr marL="12700" marR="5080">
              <a:lnSpc>
                <a:spcPct val="100000"/>
              </a:lnSpc>
              <a:spcBef>
                <a:spcPts val="100"/>
              </a:spcBef>
              <a:tabLst>
                <a:tab pos="354965" algn="l"/>
                <a:tab pos="355600" algn="l"/>
              </a:tabLst>
            </a:pPr>
            <a:endParaRPr sz="2000" dirty="0">
              <a:cs typeface="Arial MT"/>
            </a:endParaRPr>
          </a:p>
        </p:txBody>
      </p:sp>
      <p:sp>
        <p:nvSpPr>
          <p:cNvPr id="14" name="object 5">
            <a:extLst>
              <a:ext uri="{FF2B5EF4-FFF2-40B4-BE49-F238E27FC236}">
                <a16:creationId xmlns:a16="http://schemas.microsoft.com/office/drawing/2014/main" id="{D2A866F8-0078-41F7-A0D5-F5B8E0CF5B5B}"/>
              </a:ext>
            </a:extLst>
          </p:cNvPr>
          <p:cNvSpPr txBox="1"/>
          <p:nvPr/>
        </p:nvSpPr>
        <p:spPr>
          <a:xfrm>
            <a:off x="902606" y="1675916"/>
            <a:ext cx="9365344" cy="434734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endParaRPr lang="es-ES" sz="2000" b="1" spc="-10" dirty="0">
              <a:solidFill>
                <a:srgbClr val="C63A51"/>
              </a:solidFill>
              <a:latin typeface="Calibri 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spc="-10" dirty="0" err="1">
                <a:latin typeface="Calibri "/>
                <a:cs typeface="Calibri"/>
              </a:rPr>
              <a:t>Objetivo</a:t>
            </a:r>
            <a:r>
              <a:rPr sz="2000" b="1" spc="-10" dirty="0">
                <a:latin typeface="Calibri "/>
                <a:cs typeface="Calibri"/>
              </a:rPr>
              <a:t>:</a:t>
            </a:r>
            <a:endParaRPr sz="2000" dirty="0">
              <a:latin typeface="Calibri "/>
              <a:cs typeface="Calibri"/>
            </a:endParaRPr>
          </a:p>
          <a:p>
            <a:pPr marL="812165" marR="1137920" indent="-342900">
              <a:lnSpc>
                <a:spcPct val="100000"/>
              </a:lnSpc>
              <a:buFont typeface="Arial MT"/>
              <a:buChar char="•"/>
              <a:tabLst>
                <a:tab pos="812165" algn="l"/>
                <a:tab pos="812800" algn="l"/>
              </a:tabLst>
            </a:pPr>
            <a:r>
              <a:rPr sz="2000" b="1" spc="-10" dirty="0">
                <a:latin typeface="Calibri "/>
                <a:cs typeface="Calibri"/>
              </a:rPr>
              <a:t>Incrementar </a:t>
            </a:r>
            <a:r>
              <a:rPr sz="2000" b="1" spc="-5" dirty="0">
                <a:latin typeface="Calibri "/>
                <a:cs typeface="Calibri"/>
              </a:rPr>
              <a:t>las</a:t>
            </a:r>
            <a:r>
              <a:rPr sz="2000" b="1" dirty="0">
                <a:latin typeface="Calibri "/>
                <a:cs typeface="Calibri"/>
              </a:rPr>
              <a:t> </a:t>
            </a:r>
            <a:r>
              <a:rPr sz="2000" b="1" spc="-10" dirty="0">
                <a:latin typeface="Calibri "/>
                <a:cs typeface="Calibri"/>
              </a:rPr>
              <a:t>reservas</a:t>
            </a:r>
            <a:r>
              <a:rPr sz="2000" b="1" spc="-20" dirty="0">
                <a:latin typeface="Calibri "/>
                <a:cs typeface="Calibri"/>
              </a:rPr>
              <a:t> </a:t>
            </a:r>
            <a:r>
              <a:rPr sz="2000" b="1" spc="-5" dirty="0">
                <a:latin typeface="Calibri "/>
                <a:cs typeface="Calibri"/>
              </a:rPr>
              <a:t>de</a:t>
            </a:r>
            <a:r>
              <a:rPr sz="2000" b="1" dirty="0">
                <a:latin typeface="Calibri "/>
                <a:cs typeface="Calibri"/>
              </a:rPr>
              <a:t> </a:t>
            </a:r>
            <a:r>
              <a:rPr sz="2000" b="1" spc="-5" dirty="0">
                <a:latin typeface="Calibri "/>
                <a:cs typeface="Calibri"/>
              </a:rPr>
              <a:t>suelo de</a:t>
            </a:r>
            <a:r>
              <a:rPr sz="2000" b="1" dirty="0">
                <a:latin typeface="Calibri "/>
                <a:cs typeface="Calibri"/>
              </a:rPr>
              <a:t> </a:t>
            </a:r>
            <a:r>
              <a:rPr sz="2000" b="1" spc="-5" dirty="0">
                <a:latin typeface="Calibri "/>
                <a:cs typeface="Calibri"/>
              </a:rPr>
              <a:t>VPO</a:t>
            </a:r>
            <a:r>
              <a:rPr sz="2000" b="1" spc="10" dirty="0">
                <a:latin typeface="Calibri "/>
                <a:cs typeface="Calibri"/>
              </a:rPr>
              <a:t> </a:t>
            </a:r>
            <a:r>
              <a:rPr sz="2000" b="1" spc="-15" dirty="0">
                <a:latin typeface="Calibri "/>
                <a:cs typeface="Calibri"/>
              </a:rPr>
              <a:t>para </a:t>
            </a:r>
            <a:r>
              <a:rPr sz="2000" b="1" spc="-530" dirty="0">
                <a:latin typeface="Calibri "/>
                <a:cs typeface="Calibri"/>
              </a:rPr>
              <a:t> </a:t>
            </a:r>
            <a:r>
              <a:rPr sz="2000" b="1" spc="-5" dirty="0">
                <a:latin typeface="Calibri "/>
                <a:cs typeface="Calibri"/>
              </a:rPr>
              <a:t>conseguir</a:t>
            </a:r>
            <a:r>
              <a:rPr sz="2000" b="1" spc="-20" dirty="0">
                <a:latin typeface="Calibri "/>
                <a:cs typeface="Calibri"/>
              </a:rPr>
              <a:t> </a:t>
            </a:r>
            <a:r>
              <a:rPr sz="2000" b="1" spc="-5" dirty="0">
                <a:latin typeface="Calibri "/>
                <a:cs typeface="Calibri"/>
              </a:rPr>
              <a:t>que</a:t>
            </a:r>
            <a:r>
              <a:rPr sz="2000" b="1" dirty="0">
                <a:latin typeface="Calibri "/>
                <a:cs typeface="Calibri"/>
              </a:rPr>
              <a:t> </a:t>
            </a:r>
            <a:r>
              <a:rPr sz="2000" b="1" spc="-15" dirty="0">
                <a:latin typeface="Calibri "/>
                <a:cs typeface="Calibri"/>
              </a:rPr>
              <a:t>esta</a:t>
            </a:r>
            <a:r>
              <a:rPr sz="2000" b="1" spc="10" dirty="0">
                <a:latin typeface="Calibri "/>
                <a:cs typeface="Calibri"/>
              </a:rPr>
              <a:t> </a:t>
            </a:r>
            <a:r>
              <a:rPr sz="2000" b="1" dirty="0">
                <a:latin typeface="Calibri "/>
                <a:cs typeface="Calibri"/>
              </a:rPr>
              <a:t>sea </a:t>
            </a:r>
            <a:r>
              <a:rPr sz="2000" b="1" spc="-10" dirty="0">
                <a:latin typeface="Calibri "/>
                <a:cs typeface="Calibri"/>
              </a:rPr>
              <a:t>mixta</a:t>
            </a:r>
            <a:r>
              <a:rPr sz="2000" b="1" dirty="0">
                <a:latin typeface="Calibri "/>
                <a:cs typeface="Calibri"/>
              </a:rPr>
              <a:t> y</a:t>
            </a:r>
            <a:r>
              <a:rPr sz="2000" b="1" spc="-15" dirty="0">
                <a:latin typeface="Calibri "/>
                <a:cs typeface="Calibri"/>
              </a:rPr>
              <a:t> </a:t>
            </a:r>
            <a:r>
              <a:rPr sz="2000" b="1" spc="-5" dirty="0">
                <a:latin typeface="Calibri "/>
                <a:cs typeface="Calibri"/>
              </a:rPr>
              <a:t>no</a:t>
            </a:r>
            <a:r>
              <a:rPr sz="2000" b="1" dirty="0">
                <a:latin typeface="Calibri "/>
                <a:cs typeface="Calibri"/>
              </a:rPr>
              <a:t> </a:t>
            </a:r>
            <a:r>
              <a:rPr sz="2000" b="1" spc="-10" dirty="0">
                <a:latin typeface="Calibri "/>
                <a:cs typeface="Calibri"/>
              </a:rPr>
              <a:t>segregada.</a:t>
            </a:r>
            <a:endParaRPr sz="2000" dirty="0">
              <a:latin typeface="Calibri "/>
              <a:cs typeface="Calibri"/>
            </a:endParaRPr>
          </a:p>
          <a:p>
            <a:pPr marL="812165" marR="5080" indent="-342900">
              <a:lnSpc>
                <a:spcPct val="100000"/>
              </a:lnSpc>
              <a:buFont typeface="Arial MT"/>
              <a:buChar char="•"/>
              <a:tabLst>
                <a:tab pos="812165" algn="l"/>
                <a:tab pos="812800" algn="l"/>
              </a:tabLst>
            </a:pPr>
            <a:r>
              <a:rPr sz="2000" b="1" spc="-10" dirty="0">
                <a:latin typeface="Calibri "/>
                <a:cs typeface="Calibri"/>
              </a:rPr>
              <a:t>Adicionalmente, promover </a:t>
            </a:r>
            <a:r>
              <a:rPr sz="2000" b="1" spc="-5" dirty="0">
                <a:latin typeface="Calibri "/>
                <a:cs typeface="Calibri"/>
              </a:rPr>
              <a:t>que, </a:t>
            </a:r>
            <a:r>
              <a:rPr sz="2000" b="1" dirty="0">
                <a:latin typeface="Calibri "/>
                <a:cs typeface="Calibri"/>
              </a:rPr>
              <a:t>como </a:t>
            </a:r>
            <a:r>
              <a:rPr sz="2000" b="1" spc="-10" dirty="0">
                <a:latin typeface="Calibri "/>
                <a:cs typeface="Calibri"/>
              </a:rPr>
              <a:t>mínimo, </a:t>
            </a:r>
            <a:r>
              <a:rPr sz="2000" b="1" spc="-5" dirty="0">
                <a:latin typeface="Calibri "/>
                <a:cs typeface="Calibri"/>
              </a:rPr>
              <a:t>la </a:t>
            </a:r>
            <a:r>
              <a:rPr sz="2000" b="1" spc="-10" dirty="0">
                <a:latin typeface="Calibri "/>
                <a:cs typeface="Calibri"/>
              </a:rPr>
              <a:t>mitad </a:t>
            </a:r>
            <a:r>
              <a:rPr sz="2000" b="1" spc="-530" dirty="0">
                <a:latin typeface="Calibri "/>
                <a:cs typeface="Calibri"/>
              </a:rPr>
              <a:t> </a:t>
            </a:r>
            <a:r>
              <a:rPr sz="2000" b="1" spc="-5" dirty="0">
                <a:latin typeface="Calibri "/>
                <a:cs typeface="Calibri"/>
              </a:rPr>
              <a:t>de </a:t>
            </a:r>
            <a:r>
              <a:rPr sz="2000" b="1" spc="-15" dirty="0">
                <a:latin typeface="Calibri "/>
                <a:cs typeface="Calibri"/>
              </a:rPr>
              <a:t>estas</a:t>
            </a:r>
            <a:r>
              <a:rPr sz="2000" b="1" spc="10" dirty="0">
                <a:latin typeface="Calibri "/>
                <a:cs typeface="Calibri"/>
              </a:rPr>
              <a:t> </a:t>
            </a:r>
            <a:r>
              <a:rPr sz="2000" b="1" spc="-5" dirty="0">
                <a:latin typeface="Calibri "/>
                <a:cs typeface="Calibri"/>
              </a:rPr>
              <a:t>VPO</a:t>
            </a:r>
            <a:r>
              <a:rPr sz="2000" b="1" spc="5" dirty="0">
                <a:latin typeface="Calibri "/>
                <a:cs typeface="Calibri"/>
              </a:rPr>
              <a:t> </a:t>
            </a:r>
            <a:r>
              <a:rPr sz="2000" b="1" dirty="0">
                <a:latin typeface="Calibri "/>
                <a:cs typeface="Calibri"/>
              </a:rPr>
              <a:t>sean</a:t>
            </a:r>
            <a:r>
              <a:rPr sz="2000" b="1" spc="-15" dirty="0">
                <a:latin typeface="Calibri "/>
                <a:cs typeface="Calibri"/>
              </a:rPr>
              <a:t> </a:t>
            </a:r>
            <a:r>
              <a:rPr sz="2000" b="1" dirty="0">
                <a:latin typeface="Calibri "/>
                <a:cs typeface="Calibri"/>
              </a:rPr>
              <a:t>en </a:t>
            </a:r>
            <a:r>
              <a:rPr sz="2000" b="1" spc="-5" dirty="0">
                <a:latin typeface="Calibri "/>
                <a:cs typeface="Calibri"/>
              </a:rPr>
              <a:t>régimen</a:t>
            </a:r>
            <a:r>
              <a:rPr sz="2000" b="1" spc="-25" dirty="0">
                <a:latin typeface="Calibri "/>
                <a:cs typeface="Calibri"/>
              </a:rPr>
              <a:t> </a:t>
            </a:r>
            <a:r>
              <a:rPr sz="2000" b="1" spc="-5" dirty="0">
                <a:latin typeface="Calibri "/>
                <a:cs typeface="Calibri"/>
              </a:rPr>
              <a:t>de</a:t>
            </a:r>
            <a:r>
              <a:rPr sz="2000" b="1" dirty="0">
                <a:latin typeface="Calibri "/>
                <a:cs typeface="Calibri"/>
              </a:rPr>
              <a:t> </a:t>
            </a:r>
            <a:r>
              <a:rPr sz="2000" b="1" spc="-30" dirty="0">
                <a:latin typeface="Calibri "/>
                <a:cs typeface="Calibri"/>
              </a:rPr>
              <a:t>alquiler.</a:t>
            </a:r>
            <a:endParaRPr sz="2000" dirty="0">
              <a:latin typeface="Calibri "/>
              <a:cs typeface="Calibri"/>
            </a:endParaRPr>
          </a:p>
          <a:p>
            <a:pPr marL="812800" indent="-343535">
              <a:lnSpc>
                <a:spcPct val="100000"/>
              </a:lnSpc>
              <a:buFont typeface="Arial MT"/>
              <a:buChar char="•"/>
              <a:tabLst>
                <a:tab pos="812165" algn="l"/>
                <a:tab pos="812800" algn="l"/>
              </a:tabLst>
            </a:pPr>
            <a:r>
              <a:rPr sz="2000" b="1" spc="-5" dirty="0">
                <a:latin typeface="Calibri "/>
                <a:cs typeface="Calibri"/>
              </a:rPr>
              <a:t>BCN</a:t>
            </a:r>
            <a:r>
              <a:rPr sz="2000" b="1" spc="-30" dirty="0">
                <a:latin typeface="Calibri "/>
                <a:cs typeface="Calibri"/>
              </a:rPr>
              <a:t> </a:t>
            </a:r>
            <a:r>
              <a:rPr sz="2000" b="1" dirty="0">
                <a:latin typeface="Calibri "/>
                <a:cs typeface="Calibri"/>
              </a:rPr>
              <a:t>y</a:t>
            </a:r>
            <a:r>
              <a:rPr sz="2000" b="1" spc="-35" dirty="0">
                <a:latin typeface="Calibri "/>
                <a:cs typeface="Calibri"/>
              </a:rPr>
              <a:t> </a:t>
            </a:r>
            <a:r>
              <a:rPr sz="2000" b="1" spc="-5" dirty="0">
                <a:latin typeface="Calibri "/>
                <a:cs typeface="Calibri"/>
              </a:rPr>
              <a:t>AMB:</a:t>
            </a:r>
            <a:endParaRPr sz="2000" dirty="0">
              <a:latin typeface="Calibri "/>
              <a:cs typeface="Calibri"/>
            </a:endParaRPr>
          </a:p>
          <a:p>
            <a:pPr marL="1270000" lvl="1" indent="-343535">
              <a:lnSpc>
                <a:spcPct val="100000"/>
              </a:lnSpc>
              <a:spcBef>
                <a:spcPts val="100"/>
              </a:spcBef>
              <a:buFont typeface="Courier New"/>
              <a:buChar char="o"/>
              <a:tabLst>
                <a:tab pos="1270000" algn="l"/>
              </a:tabLst>
            </a:pPr>
            <a:r>
              <a:rPr sz="2000" dirty="0">
                <a:latin typeface="Calibri "/>
                <a:cs typeface="Arial MT"/>
              </a:rPr>
              <a:t>Reserva</a:t>
            </a:r>
            <a:r>
              <a:rPr sz="2000" spc="-35" dirty="0">
                <a:latin typeface="Calibri "/>
                <a:cs typeface="Arial MT"/>
              </a:rPr>
              <a:t> </a:t>
            </a:r>
            <a:r>
              <a:rPr sz="2000" dirty="0">
                <a:latin typeface="Calibri "/>
                <a:cs typeface="Arial MT"/>
              </a:rPr>
              <a:t>de</a:t>
            </a:r>
            <a:r>
              <a:rPr sz="2000" spc="-20" dirty="0">
                <a:latin typeface="Calibri "/>
                <a:cs typeface="Arial MT"/>
              </a:rPr>
              <a:t> </a:t>
            </a:r>
            <a:r>
              <a:rPr sz="2000" dirty="0">
                <a:latin typeface="Calibri "/>
                <a:cs typeface="Arial MT"/>
              </a:rPr>
              <a:t>suelo</a:t>
            </a:r>
            <a:r>
              <a:rPr sz="2000" spc="-20" dirty="0">
                <a:latin typeface="Calibri "/>
                <a:cs typeface="Arial MT"/>
              </a:rPr>
              <a:t> </a:t>
            </a:r>
            <a:r>
              <a:rPr sz="2000" spc="-5" dirty="0">
                <a:latin typeface="Calibri "/>
                <a:cs typeface="Arial MT"/>
              </a:rPr>
              <a:t>VPO</a:t>
            </a:r>
            <a:r>
              <a:rPr sz="2000" spc="-10" dirty="0">
                <a:latin typeface="Calibri "/>
                <a:cs typeface="Arial MT"/>
              </a:rPr>
              <a:t> </a:t>
            </a:r>
            <a:r>
              <a:rPr sz="2000" dirty="0">
                <a:latin typeface="Calibri "/>
                <a:cs typeface="Arial MT"/>
              </a:rPr>
              <a:t>en</a:t>
            </a:r>
            <a:r>
              <a:rPr sz="2000" spc="-20" dirty="0">
                <a:latin typeface="Calibri "/>
                <a:cs typeface="Arial MT"/>
              </a:rPr>
              <a:t> </a:t>
            </a:r>
            <a:r>
              <a:rPr sz="2000" dirty="0">
                <a:latin typeface="Calibri "/>
                <a:cs typeface="Arial MT"/>
              </a:rPr>
              <a:t>suelo</a:t>
            </a:r>
            <a:r>
              <a:rPr sz="2000" spc="-20" dirty="0">
                <a:latin typeface="Calibri "/>
                <a:cs typeface="Arial MT"/>
              </a:rPr>
              <a:t> </a:t>
            </a:r>
            <a:r>
              <a:rPr sz="2000" dirty="0">
                <a:latin typeface="Calibri "/>
                <a:cs typeface="Arial MT"/>
              </a:rPr>
              <a:t>urbanizable</a:t>
            </a:r>
          </a:p>
          <a:p>
            <a:pPr marL="1726564" marR="295275" lvl="2" indent="-342900">
              <a:lnSpc>
                <a:spcPct val="100000"/>
              </a:lnSpc>
              <a:buFont typeface="Courier New"/>
              <a:buChar char="o"/>
              <a:tabLst>
                <a:tab pos="1727200" algn="l"/>
              </a:tabLst>
            </a:pPr>
            <a:r>
              <a:rPr sz="2000" dirty="0">
                <a:latin typeface="Calibri "/>
                <a:cs typeface="Arial MT"/>
              </a:rPr>
              <a:t>40%</a:t>
            </a:r>
            <a:r>
              <a:rPr sz="2000" spc="-25" dirty="0">
                <a:latin typeface="Calibri "/>
                <a:cs typeface="Arial MT"/>
              </a:rPr>
              <a:t> </a:t>
            </a:r>
            <a:r>
              <a:rPr sz="2000" dirty="0">
                <a:latin typeface="Calibri "/>
                <a:cs typeface="Arial MT"/>
              </a:rPr>
              <a:t>(20%</a:t>
            </a:r>
            <a:r>
              <a:rPr sz="2000" spc="-25" dirty="0">
                <a:latin typeface="Calibri "/>
                <a:cs typeface="Arial MT"/>
              </a:rPr>
              <a:t> </a:t>
            </a:r>
            <a:r>
              <a:rPr sz="2000" dirty="0">
                <a:latin typeface="Calibri "/>
                <a:cs typeface="Arial MT"/>
              </a:rPr>
              <a:t>para</a:t>
            </a:r>
            <a:r>
              <a:rPr sz="2000" spc="-30" dirty="0">
                <a:latin typeface="Calibri "/>
                <a:cs typeface="Arial MT"/>
              </a:rPr>
              <a:t> </a:t>
            </a:r>
            <a:r>
              <a:rPr sz="2000" dirty="0">
                <a:latin typeface="Calibri "/>
                <a:cs typeface="Arial MT"/>
              </a:rPr>
              <a:t>alquiler).</a:t>
            </a:r>
            <a:r>
              <a:rPr sz="2000" spc="-30" dirty="0">
                <a:latin typeface="Calibri "/>
                <a:cs typeface="Arial MT"/>
              </a:rPr>
              <a:t> </a:t>
            </a:r>
            <a:r>
              <a:rPr sz="2000" spc="-5" dirty="0">
                <a:latin typeface="Calibri "/>
                <a:cs typeface="Arial MT"/>
              </a:rPr>
              <a:t>El</a:t>
            </a:r>
            <a:r>
              <a:rPr sz="2000" spc="5" dirty="0">
                <a:latin typeface="Calibri "/>
                <a:cs typeface="Arial MT"/>
              </a:rPr>
              <a:t> </a:t>
            </a:r>
            <a:r>
              <a:rPr sz="2000" spc="-5" dirty="0">
                <a:latin typeface="Calibri "/>
                <a:cs typeface="Arial MT"/>
              </a:rPr>
              <a:t>mínimo</a:t>
            </a:r>
            <a:r>
              <a:rPr sz="2000" spc="-15" dirty="0">
                <a:latin typeface="Calibri "/>
                <a:cs typeface="Arial MT"/>
              </a:rPr>
              <a:t> </a:t>
            </a:r>
            <a:r>
              <a:rPr sz="2000" spc="-5" dirty="0">
                <a:latin typeface="Calibri "/>
                <a:cs typeface="Arial MT"/>
              </a:rPr>
              <a:t>estatal</a:t>
            </a:r>
            <a:r>
              <a:rPr sz="2000" spc="-30" dirty="0">
                <a:latin typeface="Calibri "/>
                <a:cs typeface="Arial MT"/>
              </a:rPr>
              <a:t> </a:t>
            </a:r>
            <a:r>
              <a:rPr sz="2000" dirty="0">
                <a:latin typeface="Calibri "/>
                <a:cs typeface="Arial MT"/>
              </a:rPr>
              <a:t>es</a:t>
            </a:r>
            <a:r>
              <a:rPr sz="2000" spc="-10" dirty="0">
                <a:latin typeface="Calibri "/>
                <a:cs typeface="Arial MT"/>
              </a:rPr>
              <a:t> </a:t>
            </a:r>
            <a:r>
              <a:rPr sz="2000" spc="-5" dirty="0">
                <a:latin typeface="Calibri "/>
                <a:cs typeface="Arial MT"/>
              </a:rPr>
              <a:t>30%, </a:t>
            </a:r>
            <a:r>
              <a:rPr sz="2000" spc="-545" dirty="0">
                <a:latin typeface="Calibri "/>
                <a:cs typeface="Arial MT"/>
              </a:rPr>
              <a:t> </a:t>
            </a:r>
            <a:r>
              <a:rPr sz="2000" dirty="0">
                <a:latin typeface="Calibri "/>
                <a:cs typeface="Arial MT"/>
              </a:rPr>
              <a:t>sin</a:t>
            </a:r>
            <a:r>
              <a:rPr sz="2000" spc="-20" dirty="0">
                <a:latin typeface="Calibri "/>
                <a:cs typeface="Arial MT"/>
              </a:rPr>
              <a:t> </a:t>
            </a:r>
            <a:r>
              <a:rPr sz="2000" spc="-15" dirty="0">
                <a:latin typeface="Calibri "/>
                <a:cs typeface="Arial MT"/>
              </a:rPr>
              <a:t>alquiler.</a:t>
            </a:r>
            <a:endParaRPr sz="2000" dirty="0">
              <a:latin typeface="Calibri "/>
              <a:cs typeface="Arial MT"/>
            </a:endParaRPr>
          </a:p>
          <a:p>
            <a:pPr marL="1270000" lvl="1" indent="-343535">
              <a:lnSpc>
                <a:spcPct val="100000"/>
              </a:lnSpc>
              <a:buFont typeface="Courier New"/>
              <a:buChar char="o"/>
              <a:tabLst>
                <a:tab pos="1270000" algn="l"/>
              </a:tabLst>
            </a:pPr>
            <a:r>
              <a:rPr sz="2000" dirty="0">
                <a:latin typeface="Calibri "/>
                <a:cs typeface="Arial MT"/>
              </a:rPr>
              <a:t>Reserva</a:t>
            </a:r>
            <a:r>
              <a:rPr sz="2000" spc="-35" dirty="0">
                <a:latin typeface="Calibri "/>
                <a:cs typeface="Arial MT"/>
              </a:rPr>
              <a:t> </a:t>
            </a:r>
            <a:r>
              <a:rPr sz="2000" dirty="0">
                <a:latin typeface="Calibri "/>
                <a:cs typeface="Arial MT"/>
              </a:rPr>
              <a:t>de</a:t>
            </a:r>
            <a:r>
              <a:rPr sz="2000" spc="-15" dirty="0">
                <a:latin typeface="Calibri "/>
                <a:cs typeface="Arial MT"/>
              </a:rPr>
              <a:t> </a:t>
            </a:r>
            <a:r>
              <a:rPr sz="2000" dirty="0">
                <a:latin typeface="Calibri "/>
                <a:cs typeface="Arial MT"/>
              </a:rPr>
              <a:t>suelo</a:t>
            </a:r>
            <a:r>
              <a:rPr sz="2000" spc="-15" dirty="0">
                <a:latin typeface="Calibri "/>
                <a:cs typeface="Arial MT"/>
              </a:rPr>
              <a:t> </a:t>
            </a:r>
            <a:r>
              <a:rPr sz="2000" spc="-5" dirty="0">
                <a:latin typeface="Calibri "/>
                <a:cs typeface="Arial MT"/>
              </a:rPr>
              <a:t>VPO </a:t>
            </a:r>
            <a:r>
              <a:rPr sz="2000" dirty="0">
                <a:latin typeface="Calibri "/>
                <a:cs typeface="Arial MT"/>
              </a:rPr>
              <a:t>en</a:t>
            </a:r>
            <a:r>
              <a:rPr sz="2000" spc="-20" dirty="0">
                <a:latin typeface="Calibri "/>
                <a:cs typeface="Arial MT"/>
              </a:rPr>
              <a:t> </a:t>
            </a:r>
            <a:r>
              <a:rPr sz="2000" dirty="0">
                <a:latin typeface="Calibri "/>
                <a:cs typeface="Arial MT"/>
              </a:rPr>
              <a:t>suelo</a:t>
            </a:r>
            <a:r>
              <a:rPr sz="2000" spc="-15" dirty="0">
                <a:latin typeface="Calibri "/>
                <a:cs typeface="Arial MT"/>
              </a:rPr>
              <a:t> </a:t>
            </a:r>
            <a:r>
              <a:rPr sz="2000" dirty="0">
                <a:latin typeface="Calibri "/>
                <a:cs typeface="Arial MT"/>
              </a:rPr>
              <a:t>urbano</a:t>
            </a:r>
            <a:r>
              <a:rPr sz="2000" spc="-40" dirty="0">
                <a:latin typeface="Calibri "/>
                <a:cs typeface="Arial MT"/>
              </a:rPr>
              <a:t> </a:t>
            </a:r>
            <a:r>
              <a:rPr sz="2000" dirty="0">
                <a:latin typeface="Calibri "/>
                <a:cs typeface="Arial MT"/>
              </a:rPr>
              <a:t>no</a:t>
            </a:r>
            <a:r>
              <a:rPr sz="2000" spc="-5" dirty="0">
                <a:latin typeface="Calibri "/>
                <a:cs typeface="Arial MT"/>
              </a:rPr>
              <a:t> </a:t>
            </a:r>
            <a:r>
              <a:rPr sz="2000" dirty="0">
                <a:latin typeface="Calibri "/>
                <a:cs typeface="Arial MT"/>
              </a:rPr>
              <a:t>consolidado</a:t>
            </a:r>
          </a:p>
          <a:p>
            <a:pPr marL="1726564" marR="295275" lvl="2" indent="-342900">
              <a:lnSpc>
                <a:spcPct val="100000"/>
              </a:lnSpc>
              <a:buFont typeface="Courier New"/>
              <a:buChar char="o"/>
              <a:tabLst>
                <a:tab pos="1727200" algn="l"/>
              </a:tabLst>
            </a:pPr>
            <a:r>
              <a:rPr sz="2000" dirty="0">
                <a:latin typeface="Calibri "/>
                <a:cs typeface="Arial MT"/>
              </a:rPr>
              <a:t>40%</a:t>
            </a:r>
            <a:r>
              <a:rPr sz="2000" spc="-25" dirty="0">
                <a:latin typeface="Calibri "/>
                <a:cs typeface="Arial MT"/>
              </a:rPr>
              <a:t> </a:t>
            </a:r>
            <a:r>
              <a:rPr sz="2000" dirty="0">
                <a:latin typeface="Calibri "/>
                <a:cs typeface="Arial MT"/>
              </a:rPr>
              <a:t>(20%</a:t>
            </a:r>
            <a:r>
              <a:rPr sz="2000" spc="-25" dirty="0">
                <a:latin typeface="Calibri "/>
                <a:cs typeface="Arial MT"/>
              </a:rPr>
              <a:t> </a:t>
            </a:r>
            <a:r>
              <a:rPr sz="2000" dirty="0">
                <a:latin typeface="Calibri "/>
                <a:cs typeface="Arial MT"/>
              </a:rPr>
              <a:t>para</a:t>
            </a:r>
            <a:r>
              <a:rPr sz="2000" spc="-30" dirty="0">
                <a:latin typeface="Calibri "/>
                <a:cs typeface="Arial MT"/>
              </a:rPr>
              <a:t> </a:t>
            </a:r>
            <a:r>
              <a:rPr sz="2000" dirty="0">
                <a:latin typeface="Calibri "/>
                <a:cs typeface="Arial MT"/>
              </a:rPr>
              <a:t>alquiler).</a:t>
            </a:r>
            <a:r>
              <a:rPr sz="2000" spc="-35" dirty="0">
                <a:latin typeface="Calibri "/>
                <a:cs typeface="Arial MT"/>
              </a:rPr>
              <a:t> </a:t>
            </a:r>
            <a:r>
              <a:rPr sz="2000" spc="-5" dirty="0">
                <a:latin typeface="Calibri "/>
                <a:cs typeface="Arial MT"/>
              </a:rPr>
              <a:t>El</a:t>
            </a:r>
            <a:r>
              <a:rPr sz="2000" spc="5" dirty="0">
                <a:latin typeface="Calibri "/>
                <a:cs typeface="Arial MT"/>
              </a:rPr>
              <a:t> </a:t>
            </a:r>
            <a:r>
              <a:rPr sz="2000" spc="-5" dirty="0">
                <a:latin typeface="Calibri "/>
                <a:cs typeface="Arial MT"/>
              </a:rPr>
              <a:t>mínimo</a:t>
            </a:r>
            <a:r>
              <a:rPr sz="2000" spc="-15" dirty="0">
                <a:latin typeface="Calibri "/>
                <a:cs typeface="Arial MT"/>
              </a:rPr>
              <a:t> </a:t>
            </a:r>
            <a:r>
              <a:rPr sz="2000" spc="-5" dirty="0">
                <a:latin typeface="Calibri "/>
                <a:cs typeface="Arial MT"/>
              </a:rPr>
              <a:t>estatal</a:t>
            </a:r>
            <a:r>
              <a:rPr sz="2000" spc="-30" dirty="0">
                <a:latin typeface="Calibri "/>
                <a:cs typeface="Arial MT"/>
              </a:rPr>
              <a:t> </a:t>
            </a:r>
            <a:r>
              <a:rPr sz="2000" dirty="0">
                <a:latin typeface="Calibri "/>
                <a:cs typeface="Arial MT"/>
              </a:rPr>
              <a:t>es </a:t>
            </a:r>
            <a:r>
              <a:rPr sz="2000" spc="-5" dirty="0">
                <a:latin typeface="Calibri "/>
                <a:cs typeface="Arial MT"/>
              </a:rPr>
              <a:t>10%, </a:t>
            </a:r>
            <a:r>
              <a:rPr sz="2000" spc="-545" dirty="0">
                <a:latin typeface="Calibri "/>
                <a:cs typeface="Arial MT"/>
              </a:rPr>
              <a:t> </a:t>
            </a:r>
            <a:r>
              <a:rPr sz="2000" dirty="0">
                <a:latin typeface="Calibri "/>
                <a:cs typeface="Arial MT"/>
              </a:rPr>
              <a:t>sin</a:t>
            </a:r>
            <a:r>
              <a:rPr sz="2000" spc="-20" dirty="0">
                <a:latin typeface="Calibri "/>
                <a:cs typeface="Arial MT"/>
              </a:rPr>
              <a:t> </a:t>
            </a:r>
            <a:r>
              <a:rPr sz="2000" spc="-15" dirty="0">
                <a:latin typeface="Calibri "/>
                <a:cs typeface="Arial MT"/>
              </a:rPr>
              <a:t>alquiler.</a:t>
            </a:r>
            <a:endParaRPr sz="2000" dirty="0">
              <a:latin typeface="Calibri "/>
              <a:cs typeface="Arial MT"/>
            </a:endParaRPr>
          </a:p>
          <a:p>
            <a:pPr marL="1270000" lvl="1" indent="-343535">
              <a:lnSpc>
                <a:spcPct val="100000"/>
              </a:lnSpc>
              <a:buFont typeface="Courier New"/>
              <a:buChar char="o"/>
              <a:tabLst>
                <a:tab pos="1270000" algn="l"/>
              </a:tabLst>
            </a:pPr>
            <a:r>
              <a:rPr sz="2000" dirty="0">
                <a:latin typeface="Calibri "/>
                <a:cs typeface="Arial MT"/>
              </a:rPr>
              <a:t>Reserva</a:t>
            </a:r>
            <a:r>
              <a:rPr sz="2000" spc="-35" dirty="0">
                <a:latin typeface="Calibri "/>
                <a:cs typeface="Arial MT"/>
              </a:rPr>
              <a:t> </a:t>
            </a:r>
            <a:r>
              <a:rPr sz="2000" dirty="0">
                <a:latin typeface="Calibri "/>
                <a:cs typeface="Arial MT"/>
              </a:rPr>
              <a:t>de</a:t>
            </a:r>
            <a:r>
              <a:rPr sz="2000" spc="-20" dirty="0">
                <a:latin typeface="Calibri "/>
                <a:cs typeface="Arial MT"/>
              </a:rPr>
              <a:t> </a:t>
            </a:r>
            <a:r>
              <a:rPr sz="2000" spc="-5" dirty="0">
                <a:latin typeface="Calibri "/>
                <a:cs typeface="Arial MT"/>
              </a:rPr>
              <a:t>VPO </a:t>
            </a:r>
            <a:r>
              <a:rPr sz="2000" dirty="0">
                <a:latin typeface="Calibri "/>
                <a:cs typeface="Arial MT"/>
              </a:rPr>
              <a:t>en</a:t>
            </a:r>
            <a:r>
              <a:rPr sz="2000" spc="-20" dirty="0">
                <a:latin typeface="Calibri "/>
                <a:cs typeface="Arial MT"/>
              </a:rPr>
              <a:t> </a:t>
            </a:r>
            <a:r>
              <a:rPr sz="2000" dirty="0">
                <a:latin typeface="Calibri "/>
                <a:cs typeface="Arial MT"/>
              </a:rPr>
              <a:t>suelo</a:t>
            </a:r>
            <a:r>
              <a:rPr sz="2000" spc="-20" dirty="0">
                <a:latin typeface="Calibri "/>
                <a:cs typeface="Arial MT"/>
              </a:rPr>
              <a:t> </a:t>
            </a:r>
            <a:r>
              <a:rPr sz="2000" dirty="0">
                <a:latin typeface="Calibri "/>
                <a:cs typeface="Arial MT"/>
              </a:rPr>
              <a:t>urbano</a:t>
            </a:r>
            <a:r>
              <a:rPr sz="2000" spc="-40" dirty="0">
                <a:latin typeface="Calibri "/>
                <a:cs typeface="Arial MT"/>
              </a:rPr>
              <a:t> </a:t>
            </a:r>
            <a:r>
              <a:rPr sz="2000" dirty="0">
                <a:latin typeface="Calibri "/>
                <a:cs typeface="Arial MT"/>
              </a:rPr>
              <a:t>consolidado</a:t>
            </a:r>
          </a:p>
          <a:p>
            <a:pPr marL="1726564" marR="167640" lvl="2" indent="-342900">
              <a:lnSpc>
                <a:spcPct val="100000"/>
              </a:lnSpc>
              <a:buFont typeface="Courier New"/>
              <a:buChar char="o"/>
              <a:tabLst>
                <a:tab pos="1727200" algn="l"/>
              </a:tabLst>
            </a:pPr>
            <a:r>
              <a:rPr sz="2000" dirty="0">
                <a:latin typeface="Calibri "/>
                <a:cs typeface="Arial MT"/>
              </a:rPr>
              <a:t>30%</a:t>
            </a:r>
            <a:r>
              <a:rPr sz="2000" spc="-25" dirty="0">
                <a:latin typeface="Calibri "/>
                <a:cs typeface="Arial MT"/>
              </a:rPr>
              <a:t> </a:t>
            </a:r>
            <a:r>
              <a:rPr sz="2000" dirty="0">
                <a:latin typeface="Calibri "/>
                <a:cs typeface="Arial MT"/>
              </a:rPr>
              <a:t>(sin</a:t>
            </a:r>
            <a:r>
              <a:rPr sz="2000" spc="-15" dirty="0">
                <a:latin typeface="Calibri "/>
                <a:cs typeface="Arial MT"/>
              </a:rPr>
              <a:t> </a:t>
            </a:r>
            <a:r>
              <a:rPr sz="2000" dirty="0">
                <a:latin typeface="Calibri "/>
                <a:cs typeface="Arial MT"/>
              </a:rPr>
              <a:t>alquiler).</a:t>
            </a:r>
            <a:r>
              <a:rPr sz="2000" spc="-35" dirty="0">
                <a:latin typeface="Calibri "/>
                <a:cs typeface="Arial MT"/>
              </a:rPr>
              <a:t> </a:t>
            </a:r>
            <a:r>
              <a:rPr sz="2000" dirty="0">
                <a:latin typeface="Calibri "/>
                <a:cs typeface="Arial MT"/>
              </a:rPr>
              <a:t>No</a:t>
            </a:r>
            <a:r>
              <a:rPr sz="2000" spc="-5" dirty="0">
                <a:latin typeface="Calibri "/>
                <a:cs typeface="Arial MT"/>
              </a:rPr>
              <a:t> </a:t>
            </a:r>
            <a:r>
              <a:rPr sz="2000" dirty="0">
                <a:latin typeface="Calibri "/>
                <a:cs typeface="Arial MT"/>
              </a:rPr>
              <a:t>hay</a:t>
            </a:r>
            <a:r>
              <a:rPr sz="2000" spc="-25" dirty="0">
                <a:latin typeface="Calibri "/>
                <a:cs typeface="Arial MT"/>
              </a:rPr>
              <a:t> </a:t>
            </a:r>
            <a:r>
              <a:rPr sz="2000" spc="-5" dirty="0">
                <a:latin typeface="Calibri "/>
                <a:cs typeface="Arial MT"/>
              </a:rPr>
              <a:t>mínimo</a:t>
            </a:r>
            <a:r>
              <a:rPr sz="2000" spc="-15" dirty="0">
                <a:latin typeface="Calibri "/>
                <a:cs typeface="Arial MT"/>
              </a:rPr>
              <a:t> </a:t>
            </a:r>
            <a:r>
              <a:rPr sz="2000" spc="-5" dirty="0">
                <a:latin typeface="Calibri "/>
                <a:cs typeface="Arial MT"/>
              </a:rPr>
              <a:t>estatal.</a:t>
            </a:r>
            <a:r>
              <a:rPr sz="2000" spc="-35" dirty="0">
                <a:latin typeface="Calibri "/>
                <a:cs typeface="Arial MT"/>
              </a:rPr>
              <a:t> </a:t>
            </a:r>
            <a:r>
              <a:rPr sz="2000" dirty="0">
                <a:latin typeface="Calibri "/>
                <a:cs typeface="Arial MT"/>
              </a:rPr>
              <a:t>La</a:t>
            </a:r>
            <a:r>
              <a:rPr sz="2000" spc="-15" dirty="0">
                <a:latin typeface="Calibri "/>
                <a:cs typeface="Arial MT"/>
              </a:rPr>
              <a:t> </a:t>
            </a:r>
            <a:r>
              <a:rPr sz="2000" dirty="0">
                <a:latin typeface="Calibri "/>
                <a:cs typeface="Arial MT"/>
              </a:rPr>
              <a:t>técnica </a:t>
            </a:r>
            <a:r>
              <a:rPr sz="2000" spc="-540" dirty="0">
                <a:latin typeface="Calibri "/>
                <a:cs typeface="Arial MT"/>
              </a:rPr>
              <a:t> </a:t>
            </a:r>
            <a:r>
              <a:rPr sz="2000" dirty="0">
                <a:latin typeface="Calibri "/>
                <a:cs typeface="Arial MT"/>
              </a:rPr>
              <a:t>no</a:t>
            </a:r>
            <a:r>
              <a:rPr sz="2000" spc="-20" dirty="0">
                <a:latin typeface="Calibri "/>
                <a:cs typeface="Arial MT"/>
              </a:rPr>
              <a:t> </a:t>
            </a:r>
            <a:r>
              <a:rPr sz="2000" spc="-5" dirty="0">
                <a:latin typeface="Calibri "/>
                <a:cs typeface="Arial MT"/>
              </a:rPr>
              <a:t>existe</a:t>
            </a:r>
            <a:r>
              <a:rPr sz="2000" spc="-15" dirty="0">
                <a:latin typeface="Calibri "/>
                <a:cs typeface="Arial MT"/>
              </a:rPr>
              <a:t> </a:t>
            </a:r>
            <a:r>
              <a:rPr sz="2000" dirty="0">
                <a:latin typeface="Calibri "/>
                <a:cs typeface="Arial MT"/>
              </a:rPr>
              <a:t>en</a:t>
            </a:r>
            <a:r>
              <a:rPr sz="2000" spc="-5" dirty="0">
                <a:latin typeface="Calibri "/>
                <a:cs typeface="Arial MT"/>
              </a:rPr>
              <a:t> otras</a:t>
            </a:r>
            <a:r>
              <a:rPr sz="2000" spc="-35" dirty="0">
                <a:latin typeface="Calibri "/>
                <a:cs typeface="Arial MT"/>
              </a:rPr>
              <a:t> </a:t>
            </a:r>
            <a:r>
              <a:rPr sz="2000" dirty="0">
                <a:latin typeface="Calibri "/>
                <a:cs typeface="Arial MT"/>
              </a:rPr>
              <a:t>CCAA.</a:t>
            </a:r>
          </a:p>
        </p:txBody>
      </p:sp>
      <p:sp>
        <p:nvSpPr>
          <p:cNvPr id="15" name="Título 14">
            <a:extLst>
              <a:ext uri="{FF2B5EF4-FFF2-40B4-BE49-F238E27FC236}">
                <a16:creationId xmlns:a16="http://schemas.microsoft.com/office/drawing/2014/main" id="{49BE29D7-8798-40CE-9991-2EE355B684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2800" b="1" spc="-5" dirty="0">
                <a:solidFill>
                  <a:srgbClr val="C63A51"/>
                </a:solidFill>
                <a:latin typeface="Calibri"/>
                <a:cs typeface="Calibri"/>
              </a:rPr>
              <a:t>2.1.2</a:t>
            </a:r>
            <a:r>
              <a:rPr lang="es-ES" sz="2800" spc="-20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lang="es-ES" sz="2800" spc="-10" dirty="0">
                <a:latin typeface="Calibri"/>
                <a:cs typeface="Calibri"/>
              </a:rPr>
              <a:t>Reservas</a:t>
            </a:r>
            <a:r>
              <a:rPr lang="es-ES" sz="2800" spc="-20" dirty="0">
                <a:latin typeface="Calibri"/>
                <a:cs typeface="Calibri"/>
              </a:rPr>
              <a:t> </a:t>
            </a:r>
            <a:r>
              <a:rPr lang="es-ES" sz="2800" spc="-5" dirty="0">
                <a:latin typeface="Calibri"/>
                <a:cs typeface="Calibri"/>
              </a:rPr>
              <a:t>de</a:t>
            </a:r>
            <a:r>
              <a:rPr lang="es-ES" sz="2800" spc="5" dirty="0">
                <a:latin typeface="Calibri"/>
                <a:cs typeface="Calibri"/>
              </a:rPr>
              <a:t> </a:t>
            </a:r>
            <a:r>
              <a:rPr lang="es-ES" sz="2800" spc="-5" dirty="0">
                <a:latin typeface="Calibri"/>
                <a:cs typeface="Calibri"/>
              </a:rPr>
              <a:t>suelo</a:t>
            </a:r>
            <a:r>
              <a:rPr lang="es-ES" sz="2800" spc="-20" dirty="0">
                <a:latin typeface="Calibri"/>
                <a:cs typeface="Calibri"/>
              </a:rPr>
              <a:t> </a:t>
            </a:r>
            <a:r>
              <a:rPr lang="es-ES" sz="2800" spc="-15" dirty="0">
                <a:latin typeface="Calibri"/>
                <a:cs typeface="Calibri"/>
              </a:rPr>
              <a:t>para</a:t>
            </a:r>
            <a:r>
              <a:rPr lang="es-ES" sz="2800" spc="-5" dirty="0">
                <a:latin typeface="Calibri"/>
                <a:cs typeface="Calibri"/>
              </a:rPr>
              <a:t> VPO</a:t>
            </a:r>
            <a:endParaRPr lang="es-ES" sz="2800" dirty="0"/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29A17D43-9A03-45F0-8B97-50A1A7B4028E}"/>
              </a:ext>
            </a:extLst>
          </p:cNvPr>
          <p:cNvSpPr/>
          <p:nvPr/>
        </p:nvSpPr>
        <p:spPr>
          <a:xfrm>
            <a:off x="10277475" y="5836381"/>
            <a:ext cx="1273415" cy="472285"/>
          </a:xfrm>
          <a:prstGeom prst="rect">
            <a:avLst/>
          </a:prstGeom>
          <a:blipFill dpi="0" rotWithShape="1">
            <a:blip r:embed="rId3">
              <a:alphaModFix amt="35000"/>
            </a:blip>
            <a:srcRect/>
            <a:stretch>
              <a:fillRect l="-7826" t="-60103" r="-12732" b="-1838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40925590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object 3">
            <a:extLst>
              <a:ext uri="{FF2B5EF4-FFF2-40B4-BE49-F238E27FC236}">
                <a16:creationId xmlns:a16="http://schemas.microsoft.com/office/drawing/2014/main" id="{8D1E6D52-4765-488B-B0F8-05BFEE75269E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754236" y="2220017"/>
            <a:ext cx="3236600" cy="3236673"/>
          </a:xfrm>
          <a:prstGeom prst="rect">
            <a:avLst/>
          </a:prstGeom>
        </p:spPr>
      </p:pic>
      <p:sp>
        <p:nvSpPr>
          <p:cNvPr id="13" name="object 4">
            <a:extLst>
              <a:ext uri="{FF2B5EF4-FFF2-40B4-BE49-F238E27FC236}">
                <a16:creationId xmlns:a16="http://schemas.microsoft.com/office/drawing/2014/main" id="{321DE3ED-5D70-438D-AAE4-10F151E4ECFC}"/>
              </a:ext>
            </a:extLst>
          </p:cNvPr>
          <p:cNvSpPr txBox="1"/>
          <p:nvPr/>
        </p:nvSpPr>
        <p:spPr>
          <a:xfrm>
            <a:off x="3803037" y="4305672"/>
            <a:ext cx="361315" cy="32124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ts val="1230"/>
              </a:lnSpc>
              <a:spcBef>
                <a:spcPts val="105"/>
              </a:spcBef>
            </a:pPr>
            <a:r>
              <a:rPr sz="1050" dirty="0">
                <a:latin typeface="Arial MT"/>
                <a:cs typeface="Arial MT"/>
              </a:rPr>
              <a:t>4</a:t>
            </a:r>
            <a:r>
              <a:rPr sz="1050" spc="-10" dirty="0">
                <a:latin typeface="Arial MT"/>
                <a:cs typeface="Arial MT"/>
              </a:rPr>
              <a:t>.</a:t>
            </a:r>
            <a:r>
              <a:rPr sz="1050" dirty="0">
                <a:latin typeface="Arial MT"/>
                <a:cs typeface="Arial MT"/>
              </a:rPr>
              <a:t>635</a:t>
            </a:r>
            <a:endParaRPr sz="1050">
              <a:latin typeface="Arial MT"/>
              <a:cs typeface="Arial MT"/>
            </a:endParaRPr>
          </a:p>
          <a:p>
            <a:pPr marL="48895">
              <a:lnSpc>
                <a:spcPts val="1230"/>
              </a:lnSpc>
            </a:pPr>
            <a:r>
              <a:rPr sz="1050" b="1" dirty="0">
                <a:latin typeface="Arial"/>
                <a:cs typeface="Arial"/>
              </a:rPr>
              <a:t>25%</a:t>
            </a:r>
            <a:endParaRPr sz="1050">
              <a:latin typeface="Arial"/>
              <a:cs typeface="Arial"/>
            </a:endParaRPr>
          </a:p>
        </p:txBody>
      </p:sp>
      <p:sp>
        <p:nvSpPr>
          <p:cNvPr id="14" name="object 5">
            <a:extLst>
              <a:ext uri="{FF2B5EF4-FFF2-40B4-BE49-F238E27FC236}">
                <a16:creationId xmlns:a16="http://schemas.microsoft.com/office/drawing/2014/main" id="{B079E410-35E3-4FB5-9C52-333AA3156722}"/>
              </a:ext>
            </a:extLst>
          </p:cNvPr>
          <p:cNvSpPr txBox="1"/>
          <p:nvPr/>
        </p:nvSpPr>
        <p:spPr>
          <a:xfrm>
            <a:off x="3439459" y="3059101"/>
            <a:ext cx="946150" cy="492759"/>
          </a:xfrm>
          <a:prstGeom prst="rect">
            <a:avLst/>
          </a:prstGeom>
        </p:spPr>
        <p:txBody>
          <a:bodyPr vert="horz" wrap="square" lIns="0" tIns="20320" rIns="0" bIns="0" rtlCol="0">
            <a:spAutoFit/>
          </a:bodyPr>
          <a:lstStyle/>
          <a:p>
            <a:pPr marL="12700" marR="5080" indent="1270" algn="ctr">
              <a:lnSpc>
                <a:spcPct val="95700"/>
              </a:lnSpc>
              <a:spcBef>
                <a:spcPts val="160"/>
              </a:spcBef>
            </a:pPr>
            <a:r>
              <a:rPr sz="1050" dirty="0">
                <a:latin typeface="Arial MT"/>
                <a:cs typeface="Arial MT"/>
              </a:rPr>
              <a:t>Movilización </a:t>
            </a:r>
            <a:r>
              <a:rPr sz="1050" spc="5" dirty="0">
                <a:latin typeface="Arial MT"/>
                <a:cs typeface="Arial MT"/>
              </a:rPr>
              <a:t> </a:t>
            </a:r>
            <a:r>
              <a:rPr sz="1050" dirty="0">
                <a:latin typeface="Arial MT"/>
                <a:cs typeface="Arial MT"/>
              </a:rPr>
              <a:t>Pa</a:t>
            </a:r>
            <a:r>
              <a:rPr sz="1050" spc="-5" dirty="0">
                <a:latin typeface="Arial MT"/>
                <a:cs typeface="Arial MT"/>
              </a:rPr>
              <a:t>r</a:t>
            </a:r>
            <a:r>
              <a:rPr sz="1050" dirty="0">
                <a:latin typeface="Arial MT"/>
                <a:cs typeface="Arial MT"/>
              </a:rPr>
              <a:t>que</a:t>
            </a:r>
            <a:r>
              <a:rPr sz="1050" spc="-30" dirty="0">
                <a:latin typeface="Arial MT"/>
                <a:cs typeface="Arial MT"/>
              </a:rPr>
              <a:t> </a:t>
            </a:r>
            <a:r>
              <a:rPr sz="1050" dirty="0">
                <a:latin typeface="Arial MT"/>
                <a:cs typeface="Arial MT"/>
              </a:rPr>
              <a:t>P</a:t>
            </a:r>
            <a:r>
              <a:rPr sz="1050" spc="-5" dirty="0">
                <a:latin typeface="Arial MT"/>
                <a:cs typeface="Arial MT"/>
              </a:rPr>
              <a:t>r</a:t>
            </a:r>
            <a:r>
              <a:rPr sz="1050" spc="5" dirty="0">
                <a:latin typeface="Arial MT"/>
                <a:cs typeface="Arial MT"/>
              </a:rPr>
              <a:t>i</a:t>
            </a:r>
            <a:r>
              <a:rPr sz="1050" spc="-15" dirty="0">
                <a:latin typeface="Arial MT"/>
                <a:cs typeface="Arial MT"/>
              </a:rPr>
              <a:t>v</a:t>
            </a:r>
            <a:r>
              <a:rPr sz="1050" dirty="0">
                <a:latin typeface="Arial MT"/>
                <a:cs typeface="Arial MT"/>
              </a:rPr>
              <a:t>ado  4.950</a:t>
            </a:r>
            <a:endParaRPr sz="1050">
              <a:latin typeface="Arial MT"/>
              <a:cs typeface="Arial MT"/>
            </a:endParaRPr>
          </a:p>
        </p:txBody>
      </p:sp>
      <p:sp>
        <p:nvSpPr>
          <p:cNvPr id="15" name="object 6">
            <a:extLst>
              <a:ext uri="{FF2B5EF4-FFF2-40B4-BE49-F238E27FC236}">
                <a16:creationId xmlns:a16="http://schemas.microsoft.com/office/drawing/2014/main" id="{EDF22B35-E8D9-43E5-B0A4-B5336EFA5F70}"/>
              </a:ext>
            </a:extLst>
          </p:cNvPr>
          <p:cNvSpPr txBox="1"/>
          <p:nvPr/>
        </p:nvSpPr>
        <p:spPr>
          <a:xfrm>
            <a:off x="3768704" y="3519374"/>
            <a:ext cx="294640" cy="17504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050" b="1" dirty="0">
                <a:latin typeface="Arial"/>
                <a:cs typeface="Arial"/>
              </a:rPr>
              <a:t>27%</a:t>
            </a:r>
            <a:endParaRPr sz="1050" dirty="0">
              <a:latin typeface="Arial"/>
              <a:cs typeface="Arial"/>
            </a:endParaRPr>
          </a:p>
        </p:txBody>
      </p:sp>
      <p:sp>
        <p:nvSpPr>
          <p:cNvPr id="16" name="object 7">
            <a:extLst>
              <a:ext uri="{FF2B5EF4-FFF2-40B4-BE49-F238E27FC236}">
                <a16:creationId xmlns:a16="http://schemas.microsoft.com/office/drawing/2014/main" id="{C7EBE67C-60AA-4A14-B5E1-B0A3320B0A35}"/>
              </a:ext>
            </a:extLst>
          </p:cNvPr>
          <p:cNvSpPr txBox="1"/>
          <p:nvPr/>
        </p:nvSpPr>
        <p:spPr>
          <a:xfrm>
            <a:off x="4707853" y="2485171"/>
            <a:ext cx="340995" cy="32385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1175"/>
              </a:lnSpc>
              <a:spcBef>
                <a:spcPts val="95"/>
              </a:spcBef>
            </a:pPr>
            <a:r>
              <a:rPr sz="1000" spc="-10" dirty="0">
                <a:solidFill>
                  <a:srgbClr val="FFFFFF"/>
                </a:solidFill>
                <a:latin typeface="Arial MT"/>
                <a:cs typeface="Arial MT"/>
              </a:rPr>
              <a:t>2.365</a:t>
            </a:r>
            <a:endParaRPr sz="1000">
              <a:latin typeface="Arial MT"/>
              <a:cs typeface="Arial MT"/>
            </a:endParaRPr>
          </a:p>
          <a:p>
            <a:pPr marL="44450">
              <a:lnSpc>
                <a:spcPts val="1175"/>
              </a:lnSpc>
            </a:pPr>
            <a:r>
              <a:rPr sz="1000" b="1" spc="-10" dirty="0">
                <a:solidFill>
                  <a:srgbClr val="FFFFFF"/>
                </a:solidFill>
                <a:latin typeface="Arial"/>
                <a:cs typeface="Arial"/>
              </a:rPr>
              <a:t>13%</a:t>
            </a:r>
            <a:endParaRPr sz="1000">
              <a:latin typeface="Arial"/>
              <a:cs typeface="Arial"/>
            </a:endParaRPr>
          </a:p>
        </p:txBody>
      </p:sp>
      <p:graphicFrame>
        <p:nvGraphicFramePr>
          <p:cNvPr id="17" name="object 8">
            <a:extLst>
              <a:ext uri="{FF2B5EF4-FFF2-40B4-BE49-F238E27FC236}">
                <a16:creationId xmlns:a16="http://schemas.microsoft.com/office/drawing/2014/main" id="{3F73C546-025D-4672-BE00-1ADD126A10C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3786306"/>
              </p:ext>
            </p:extLst>
          </p:nvPr>
        </p:nvGraphicFramePr>
        <p:xfrm>
          <a:off x="4792241" y="3512725"/>
          <a:ext cx="1050925" cy="61009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880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29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65325">
                <a:tc>
                  <a:txBody>
                    <a:bodyPr/>
                    <a:lstStyle/>
                    <a:p>
                      <a:pPr marR="77470" algn="ctr">
                        <a:lnSpc>
                          <a:spcPts val="1165"/>
                        </a:lnSpc>
                      </a:pPr>
                      <a:r>
                        <a:rPr sz="1050" dirty="0">
                          <a:latin typeface="Arial MT"/>
                          <a:cs typeface="Arial MT"/>
                        </a:rPr>
                        <a:t>Medios</a:t>
                      </a:r>
                      <a:endParaRPr sz="1050">
                        <a:latin typeface="Arial MT"/>
                        <a:cs typeface="Arial M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24130" algn="r">
                        <a:lnSpc>
                          <a:spcPts val="1019"/>
                        </a:lnSpc>
                        <a:spcBef>
                          <a:spcPts val="180"/>
                        </a:spcBef>
                      </a:pPr>
                      <a:r>
                        <a:rPr sz="1000" spc="-10" dirty="0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3.814</a:t>
                      </a:r>
                      <a:endParaRPr sz="1000">
                        <a:latin typeface="Arial MT"/>
                        <a:cs typeface="Arial MT"/>
                      </a:endParaRPr>
                    </a:p>
                  </a:txBody>
                  <a:tcPr marL="0" marR="0" marT="2286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9351">
                <a:tc>
                  <a:txBody>
                    <a:bodyPr/>
                    <a:lstStyle/>
                    <a:p>
                      <a:pPr marR="76200" algn="ctr">
                        <a:lnSpc>
                          <a:spcPts val="1075"/>
                        </a:lnSpc>
                      </a:pPr>
                      <a:r>
                        <a:rPr sz="1050" dirty="0">
                          <a:latin typeface="Arial MT"/>
                          <a:cs typeface="Arial MT"/>
                        </a:rPr>
                        <a:t>propios</a:t>
                      </a:r>
                      <a:endParaRPr sz="1050">
                        <a:latin typeface="Arial MT"/>
                        <a:cs typeface="Arial M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54610" algn="r">
                        <a:lnSpc>
                          <a:spcPts val="1045"/>
                        </a:lnSpc>
                        <a:spcBef>
                          <a:spcPts val="30"/>
                        </a:spcBef>
                      </a:pPr>
                      <a:r>
                        <a:rPr sz="10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21%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T="381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3529">
                <a:tc>
                  <a:txBody>
                    <a:bodyPr/>
                    <a:lstStyle/>
                    <a:p>
                      <a:pPr marR="77470" algn="ctr">
                        <a:lnSpc>
                          <a:spcPts val="1030"/>
                        </a:lnSpc>
                      </a:pPr>
                      <a:r>
                        <a:rPr sz="1050" dirty="0">
                          <a:latin typeface="Arial MT"/>
                          <a:cs typeface="Arial MT"/>
                        </a:rPr>
                        <a:t>8.854</a:t>
                      </a:r>
                      <a:endParaRPr sz="1050">
                        <a:latin typeface="Arial MT"/>
                        <a:cs typeface="Arial MT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1894">
                <a:tc>
                  <a:txBody>
                    <a:bodyPr/>
                    <a:lstStyle/>
                    <a:p>
                      <a:pPr marR="71120" algn="ctr">
                        <a:lnSpc>
                          <a:spcPts val="1095"/>
                        </a:lnSpc>
                      </a:pPr>
                      <a:r>
                        <a:rPr sz="1050" b="1" dirty="0">
                          <a:latin typeface="Arial"/>
                          <a:cs typeface="Arial"/>
                        </a:rPr>
                        <a:t>48%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8" name="object 9">
            <a:extLst>
              <a:ext uri="{FF2B5EF4-FFF2-40B4-BE49-F238E27FC236}">
                <a16:creationId xmlns:a16="http://schemas.microsoft.com/office/drawing/2014/main" id="{9AA2B18B-2A01-4BFF-80E6-6F99D9E8EF7E}"/>
              </a:ext>
            </a:extLst>
          </p:cNvPr>
          <p:cNvSpPr txBox="1"/>
          <p:nvPr/>
        </p:nvSpPr>
        <p:spPr>
          <a:xfrm>
            <a:off x="5248100" y="4492979"/>
            <a:ext cx="236220" cy="32385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1175"/>
              </a:lnSpc>
              <a:spcBef>
                <a:spcPts val="95"/>
              </a:spcBef>
            </a:pPr>
            <a:r>
              <a:rPr sz="1000" spc="-10" dirty="0">
                <a:latin typeface="Arial MT"/>
                <a:cs typeface="Arial MT"/>
              </a:rPr>
              <a:t>915</a:t>
            </a:r>
            <a:endParaRPr sz="1000">
              <a:latin typeface="Arial MT"/>
              <a:cs typeface="Arial MT"/>
            </a:endParaRPr>
          </a:p>
          <a:p>
            <a:pPr marL="27305">
              <a:lnSpc>
                <a:spcPts val="1175"/>
              </a:lnSpc>
            </a:pPr>
            <a:r>
              <a:rPr sz="1000" b="1" spc="-10" dirty="0">
                <a:latin typeface="Arial"/>
                <a:cs typeface="Arial"/>
              </a:rPr>
              <a:t>5%</a:t>
            </a:r>
            <a:endParaRPr sz="1000">
              <a:latin typeface="Arial"/>
              <a:cs typeface="Arial"/>
            </a:endParaRPr>
          </a:p>
        </p:txBody>
      </p:sp>
      <p:sp>
        <p:nvSpPr>
          <p:cNvPr id="19" name="object 10">
            <a:extLst>
              <a:ext uri="{FF2B5EF4-FFF2-40B4-BE49-F238E27FC236}">
                <a16:creationId xmlns:a16="http://schemas.microsoft.com/office/drawing/2014/main" id="{04D7A266-06EA-4919-9858-E5DDD04E1657}"/>
              </a:ext>
            </a:extLst>
          </p:cNvPr>
          <p:cNvSpPr txBox="1"/>
          <p:nvPr/>
        </p:nvSpPr>
        <p:spPr>
          <a:xfrm>
            <a:off x="4733278" y="4846651"/>
            <a:ext cx="340995" cy="32385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1175"/>
              </a:lnSpc>
              <a:spcBef>
                <a:spcPts val="95"/>
              </a:spcBef>
            </a:pPr>
            <a:r>
              <a:rPr sz="1000" spc="-10" dirty="0">
                <a:latin typeface="Arial MT"/>
                <a:cs typeface="Arial MT"/>
              </a:rPr>
              <a:t>1.760</a:t>
            </a:r>
            <a:endParaRPr sz="1000">
              <a:latin typeface="Arial MT"/>
              <a:cs typeface="Arial MT"/>
            </a:endParaRPr>
          </a:p>
          <a:p>
            <a:pPr marL="79375">
              <a:lnSpc>
                <a:spcPts val="1175"/>
              </a:lnSpc>
            </a:pPr>
            <a:r>
              <a:rPr sz="1000" b="1" spc="-10" dirty="0">
                <a:latin typeface="Arial"/>
                <a:cs typeface="Arial"/>
              </a:rPr>
              <a:t>9%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0" name="object 11">
            <a:extLst>
              <a:ext uri="{FF2B5EF4-FFF2-40B4-BE49-F238E27FC236}">
                <a16:creationId xmlns:a16="http://schemas.microsoft.com/office/drawing/2014/main" id="{EC4FDC7C-890D-4A3E-AFAB-DBE6D0BCCB4B}"/>
              </a:ext>
            </a:extLst>
          </p:cNvPr>
          <p:cNvSpPr txBox="1"/>
          <p:nvPr/>
        </p:nvSpPr>
        <p:spPr>
          <a:xfrm>
            <a:off x="3957882" y="4937725"/>
            <a:ext cx="340995" cy="32385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1175"/>
              </a:lnSpc>
              <a:spcBef>
                <a:spcPts val="95"/>
              </a:spcBef>
            </a:pPr>
            <a:r>
              <a:rPr sz="1000" spc="-10" dirty="0">
                <a:latin typeface="Arial MT"/>
                <a:cs typeface="Arial MT"/>
              </a:rPr>
              <a:t>1.850</a:t>
            </a:r>
            <a:endParaRPr sz="1000">
              <a:latin typeface="Arial MT"/>
              <a:cs typeface="Arial MT"/>
            </a:endParaRPr>
          </a:p>
          <a:p>
            <a:pPr marL="44450">
              <a:lnSpc>
                <a:spcPts val="1175"/>
              </a:lnSpc>
            </a:pPr>
            <a:r>
              <a:rPr sz="1000" b="1" spc="-10" dirty="0">
                <a:latin typeface="Arial"/>
                <a:cs typeface="Arial"/>
              </a:rPr>
              <a:t>10%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1" name="object 12">
            <a:extLst>
              <a:ext uri="{FF2B5EF4-FFF2-40B4-BE49-F238E27FC236}">
                <a16:creationId xmlns:a16="http://schemas.microsoft.com/office/drawing/2014/main" id="{8EA81882-3B67-495E-9E9A-868FF04DB239}"/>
              </a:ext>
            </a:extLst>
          </p:cNvPr>
          <p:cNvSpPr txBox="1"/>
          <p:nvPr/>
        </p:nvSpPr>
        <p:spPr>
          <a:xfrm>
            <a:off x="3478856" y="4767340"/>
            <a:ext cx="309245" cy="32385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85725">
              <a:lnSpc>
                <a:spcPts val="1175"/>
              </a:lnSpc>
              <a:spcBef>
                <a:spcPts val="95"/>
              </a:spcBef>
            </a:pPr>
            <a:r>
              <a:rPr sz="1000" spc="-10" dirty="0">
                <a:latin typeface="Arial MT"/>
                <a:cs typeface="Arial MT"/>
              </a:rPr>
              <a:t>535</a:t>
            </a:r>
            <a:endParaRPr sz="1000">
              <a:latin typeface="Arial MT"/>
              <a:cs typeface="Arial MT"/>
            </a:endParaRPr>
          </a:p>
          <a:p>
            <a:pPr marL="12700">
              <a:lnSpc>
                <a:spcPts val="1175"/>
              </a:lnSpc>
            </a:pPr>
            <a:r>
              <a:rPr sz="1000" b="1" spc="-10" dirty="0">
                <a:latin typeface="Arial"/>
                <a:cs typeface="Arial"/>
              </a:rPr>
              <a:t>3%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2" name="object 13">
            <a:extLst>
              <a:ext uri="{FF2B5EF4-FFF2-40B4-BE49-F238E27FC236}">
                <a16:creationId xmlns:a16="http://schemas.microsoft.com/office/drawing/2014/main" id="{429DC709-E051-4AE6-B824-229E5EBCD111}"/>
              </a:ext>
            </a:extLst>
          </p:cNvPr>
          <p:cNvSpPr txBox="1"/>
          <p:nvPr/>
        </p:nvSpPr>
        <p:spPr>
          <a:xfrm>
            <a:off x="3070161" y="4151712"/>
            <a:ext cx="1447800" cy="31496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93065">
              <a:lnSpc>
                <a:spcPts val="1165"/>
              </a:lnSpc>
              <a:spcBef>
                <a:spcPts val="105"/>
              </a:spcBef>
            </a:pPr>
            <a:r>
              <a:rPr sz="1050" spc="-5" dirty="0">
                <a:latin typeface="Arial MT"/>
                <a:cs typeface="Arial MT"/>
              </a:rPr>
              <a:t>Otros</a:t>
            </a:r>
            <a:r>
              <a:rPr sz="1050" spc="-55" dirty="0">
                <a:latin typeface="Arial MT"/>
                <a:cs typeface="Arial MT"/>
              </a:rPr>
              <a:t> </a:t>
            </a:r>
            <a:r>
              <a:rPr sz="1050" dirty="0">
                <a:latin typeface="Arial MT"/>
                <a:cs typeface="Arial MT"/>
              </a:rPr>
              <a:t>operadores</a:t>
            </a:r>
            <a:endParaRPr sz="1050">
              <a:latin typeface="Arial MT"/>
              <a:cs typeface="Arial MT"/>
            </a:endParaRPr>
          </a:p>
          <a:p>
            <a:pPr marL="12700">
              <a:lnSpc>
                <a:spcPts val="1105"/>
              </a:lnSpc>
            </a:pPr>
            <a:r>
              <a:rPr sz="1000" spc="-10" dirty="0">
                <a:latin typeface="Arial MT"/>
                <a:cs typeface="Arial MT"/>
              </a:rPr>
              <a:t>2.250</a:t>
            </a:r>
            <a:endParaRPr sz="1000">
              <a:latin typeface="Arial MT"/>
              <a:cs typeface="Arial MT"/>
            </a:endParaRPr>
          </a:p>
        </p:txBody>
      </p:sp>
      <p:sp>
        <p:nvSpPr>
          <p:cNvPr id="23" name="object 14">
            <a:extLst>
              <a:ext uri="{FF2B5EF4-FFF2-40B4-BE49-F238E27FC236}">
                <a16:creationId xmlns:a16="http://schemas.microsoft.com/office/drawing/2014/main" id="{F9DB49DF-1B8F-4FE1-B604-AD03D873DBE2}"/>
              </a:ext>
            </a:extLst>
          </p:cNvPr>
          <p:cNvSpPr txBox="1"/>
          <p:nvPr/>
        </p:nvSpPr>
        <p:spPr>
          <a:xfrm>
            <a:off x="3102163" y="4435425"/>
            <a:ext cx="278130" cy="1660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b="1" spc="-10" dirty="0">
                <a:latin typeface="Arial"/>
                <a:cs typeface="Arial"/>
              </a:rPr>
              <a:t>12%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4" name="object 15">
            <a:extLst>
              <a:ext uri="{FF2B5EF4-FFF2-40B4-BE49-F238E27FC236}">
                <a16:creationId xmlns:a16="http://schemas.microsoft.com/office/drawing/2014/main" id="{5493C563-C915-4009-8F1C-B63AD226113C}"/>
              </a:ext>
            </a:extLst>
          </p:cNvPr>
          <p:cNvSpPr txBox="1"/>
          <p:nvPr/>
        </p:nvSpPr>
        <p:spPr>
          <a:xfrm>
            <a:off x="2922418" y="3514058"/>
            <a:ext cx="340995" cy="32385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1175"/>
              </a:lnSpc>
              <a:spcBef>
                <a:spcPts val="95"/>
              </a:spcBef>
            </a:pPr>
            <a:r>
              <a:rPr sz="1000" spc="-10" dirty="0">
                <a:latin typeface="Arial MT"/>
                <a:cs typeface="Arial MT"/>
              </a:rPr>
              <a:t>1.400</a:t>
            </a:r>
            <a:endParaRPr sz="1000">
              <a:latin typeface="Arial MT"/>
              <a:cs typeface="Arial MT"/>
            </a:endParaRPr>
          </a:p>
          <a:p>
            <a:pPr marL="79375">
              <a:lnSpc>
                <a:spcPts val="1175"/>
              </a:lnSpc>
            </a:pPr>
            <a:r>
              <a:rPr sz="1000" b="1" spc="-10" dirty="0">
                <a:latin typeface="Arial"/>
                <a:cs typeface="Arial"/>
              </a:rPr>
              <a:t>8%</a:t>
            </a:r>
            <a:endParaRPr sz="1000">
              <a:latin typeface="Arial"/>
              <a:cs typeface="Arial"/>
            </a:endParaRPr>
          </a:p>
        </p:txBody>
      </p:sp>
      <p:sp>
        <p:nvSpPr>
          <p:cNvPr id="25" name="object 16">
            <a:extLst>
              <a:ext uri="{FF2B5EF4-FFF2-40B4-BE49-F238E27FC236}">
                <a16:creationId xmlns:a16="http://schemas.microsoft.com/office/drawing/2014/main" id="{932DE862-370E-475F-8F6B-815C862BA3A6}"/>
              </a:ext>
            </a:extLst>
          </p:cNvPr>
          <p:cNvSpPr txBox="1"/>
          <p:nvPr/>
        </p:nvSpPr>
        <p:spPr>
          <a:xfrm>
            <a:off x="3468990" y="2611031"/>
            <a:ext cx="340995" cy="32385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1175"/>
              </a:lnSpc>
              <a:spcBef>
                <a:spcPts val="95"/>
              </a:spcBef>
            </a:pPr>
            <a:r>
              <a:rPr sz="1000" spc="-10" dirty="0">
                <a:latin typeface="Arial MT"/>
                <a:cs typeface="Arial MT"/>
              </a:rPr>
              <a:t>3.550</a:t>
            </a:r>
            <a:endParaRPr sz="1000">
              <a:latin typeface="Arial MT"/>
              <a:cs typeface="Arial MT"/>
            </a:endParaRPr>
          </a:p>
          <a:p>
            <a:pPr marL="44450">
              <a:lnSpc>
                <a:spcPts val="1175"/>
              </a:lnSpc>
            </a:pPr>
            <a:r>
              <a:rPr sz="1000" b="1" spc="-10" dirty="0">
                <a:latin typeface="Arial"/>
                <a:cs typeface="Arial"/>
              </a:rPr>
              <a:t>19%</a:t>
            </a:r>
            <a:endParaRPr sz="1000">
              <a:latin typeface="Arial"/>
              <a:cs typeface="Arial"/>
            </a:endParaRPr>
          </a:p>
        </p:txBody>
      </p:sp>
      <p:grpSp>
        <p:nvGrpSpPr>
          <p:cNvPr id="26" name="object 17">
            <a:extLst>
              <a:ext uri="{FF2B5EF4-FFF2-40B4-BE49-F238E27FC236}">
                <a16:creationId xmlns:a16="http://schemas.microsoft.com/office/drawing/2014/main" id="{359AC397-4838-443E-BEBE-7C5BDC558DC5}"/>
              </a:ext>
            </a:extLst>
          </p:cNvPr>
          <p:cNvGrpSpPr/>
          <p:nvPr/>
        </p:nvGrpSpPr>
        <p:grpSpPr>
          <a:xfrm>
            <a:off x="6212651" y="1901331"/>
            <a:ext cx="174625" cy="3238500"/>
            <a:chOff x="4402901" y="1934828"/>
            <a:chExt cx="174625" cy="3238500"/>
          </a:xfrm>
        </p:grpSpPr>
        <p:sp>
          <p:nvSpPr>
            <p:cNvPr id="27" name="object 18">
              <a:extLst>
                <a:ext uri="{FF2B5EF4-FFF2-40B4-BE49-F238E27FC236}">
                  <a16:creationId xmlns:a16="http://schemas.microsoft.com/office/drawing/2014/main" id="{689F2AB7-D606-4329-A946-F3588DCA94BF}"/>
                </a:ext>
              </a:extLst>
            </p:cNvPr>
            <p:cNvSpPr/>
            <p:nvPr/>
          </p:nvSpPr>
          <p:spPr>
            <a:xfrm>
              <a:off x="4494276" y="2004060"/>
              <a:ext cx="70485" cy="71755"/>
            </a:xfrm>
            <a:custGeom>
              <a:avLst/>
              <a:gdLst/>
              <a:ahLst/>
              <a:cxnLst/>
              <a:rect l="l" t="t" r="r" b="b"/>
              <a:pathLst>
                <a:path w="70485" h="71755">
                  <a:moveTo>
                    <a:pt x="70103" y="0"/>
                  </a:moveTo>
                  <a:lnTo>
                    <a:pt x="0" y="0"/>
                  </a:lnTo>
                  <a:lnTo>
                    <a:pt x="0" y="71627"/>
                  </a:lnTo>
                  <a:lnTo>
                    <a:pt x="70103" y="71627"/>
                  </a:lnTo>
                  <a:lnTo>
                    <a:pt x="70103" y="0"/>
                  </a:lnTo>
                  <a:close/>
                </a:path>
              </a:pathLst>
            </a:custGeom>
            <a:solidFill>
              <a:srgbClr val="DAE3F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19">
              <a:extLst>
                <a:ext uri="{FF2B5EF4-FFF2-40B4-BE49-F238E27FC236}">
                  <a16:creationId xmlns:a16="http://schemas.microsoft.com/office/drawing/2014/main" id="{D75266CC-ED9D-41A0-B1AF-A13CC52B3DBF}"/>
                </a:ext>
              </a:extLst>
            </p:cNvPr>
            <p:cNvSpPr/>
            <p:nvPr/>
          </p:nvSpPr>
          <p:spPr>
            <a:xfrm>
              <a:off x="4494276" y="2389631"/>
              <a:ext cx="70485" cy="70485"/>
            </a:xfrm>
            <a:custGeom>
              <a:avLst/>
              <a:gdLst/>
              <a:ahLst/>
              <a:cxnLst/>
              <a:rect l="l" t="t" r="r" b="b"/>
              <a:pathLst>
                <a:path w="70485" h="70485">
                  <a:moveTo>
                    <a:pt x="70103" y="0"/>
                  </a:moveTo>
                  <a:lnTo>
                    <a:pt x="0" y="0"/>
                  </a:lnTo>
                  <a:lnTo>
                    <a:pt x="0" y="70103"/>
                  </a:lnTo>
                  <a:lnTo>
                    <a:pt x="70103" y="70103"/>
                  </a:lnTo>
                  <a:lnTo>
                    <a:pt x="70103" y="0"/>
                  </a:lnTo>
                  <a:close/>
                </a:path>
              </a:pathLst>
            </a:custGeom>
            <a:solidFill>
              <a:srgbClr val="E2F0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0">
              <a:extLst>
                <a:ext uri="{FF2B5EF4-FFF2-40B4-BE49-F238E27FC236}">
                  <a16:creationId xmlns:a16="http://schemas.microsoft.com/office/drawing/2014/main" id="{94FBE54C-C3E9-4C0C-AE12-789ED7FB6C6E}"/>
                </a:ext>
              </a:extLst>
            </p:cNvPr>
            <p:cNvSpPr/>
            <p:nvPr/>
          </p:nvSpPr>
          <p:spPr>
            <a:xfrm>
              <a:off x="4494276" y="2775203"/>
              <a:ext cx="70485" cy="70485"/>
            </a:xfrm>
            <a:custGeom>
              <a:avLst/>
              <a:gdLst/>
              <a:ahLst/>
              <a:cxnLst/>
              <a:rect l="l" t="t" r="r" b="b"/>
              <a:pathLst>
                <a:path w="70485" h="70485">
                  <a:moveTo>
                    <a:pt x="70103" y="0"/>
                  </a:moveTo>
                  <a:lnTo>
                    <a:pt x="0" y="0"/>
                  </a:lnTo>
                  <a:lnTo>
                    <a:pt x="0" y="70103"/>
                  </a:lnTo>
                  <a:lnTo>
                    <a:pt x="70103" y="70103"/>
                  </a:lnTo>
                  <a:lnTo>
                    <a:pt x="70103" y="0"/>
                  </a:lnTo>
                  <a:close/>
                </a:path>
              </a:pathLst>
            </a:custGeom>
            <a:solidFill>
              <a:srgbClr val="DADAD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21">
              <a:extLst>
                <a:ext uri="{FF2B5EF4-FFF2-40B4-BE49-F238E27FC236}">
                  <a16:creationId xmlns:a16="http://schemas.microsoft.com/office/drawing/2014/main" id="{E3F9992D-0820-4A51-BC80-6E11B2F00E85}"/>
                </a:ext>
              </a:extLst>
            </p:cNvPr>
            <p:cNvSpPr/>
            <p:nvPr/>
          </p:nvSpPr>
          <p:spPr>
            <a:xfrm>
              <a:off x="4494276" y="3160775"/>
              <a:ext cx="70485" cy="70485"/>
            </a:xfrm>
            <a:custGeom>
              <a:avLst/>
              <a:gdLst/>
              <a:ahLst/>
              <a:cxnLst/>
              <a:rect l="l" t="t" r="r" b="b"/>
              <a:pathLst>
                <a:path w="70485" h="70485">
                  <a:moveTo>
                    <a:pt x="70103" y="0"/>
                  </a:moveTo>
                  <a:lnTo>
                    <a:pt x="0" y="0"/>
                  </a:lnTo>
                  <a:lnTo>
                    <a:pt x="0" y="70103"/>
                  </a:lnTo>
                  <a:lnTo>
                    <a:pt x="70103" y="70103"/>
                  </a:lnTo>
                  <a:lnTo>
                    <a:pt x="70103" y="0"/>
                  </a:lnTo>
                  <a:close/>
                </a:path>
              </a:pathLst>
            </a:custGeom>
            <a:solidFill>
              <a:srgbClr val="5591C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22">
              <a:extLst>
                <a:ext uri="{FF2B5EF4-FFF2-40B4-BE49-F238E27FC236}">
                  <a16:creationId xmlns:a16="http://schemas.microsoft.com/office/drawing/2014/main" id="{7B0EF18C-E1EE-4918-A9B1-D97DCA49219C}"/>
                </a:ext>
              </a:extLst>
            </p:cNvPr>
            <p:cNvSpPr/>
            <p:nvPr/>
          </p:nvSpPr>
          <p:spPr>
            <a:xfrm>
              <a:off x="4494276" y="3546347"/>
              <a:ext cx="70485" cy="70485"/>
            </a:xfrm>
            <a:custGeom>
              <a:avLst/>
              <a:gdLst/>
              <a:ahLst/>
              <a:cxnLst/>
              <a:rect l="l" t="t" r="r" b="b"/>
              <a:pathLst>
                <a:path w="70485" h="70485">
                  <a:moveTo>
                    <a:pt x="70103" y="0"/>
                  </a:moveTo>
                  <a:lnTo>
                    <a:pt x="0" y="0"/>
                  </a:lnTo>
                  <a:lnTo>
                    <a:pt x="0" y="70104"/>
                  </a:lnTo>
                  <a:lnTo>
                    <a:pt x="70103" y="70104"/>
                  </a:lnTo>
                  <a:lnTo>
                    <a:pt x="70103" y="0"/>
                  </a:lnTo>
                  <a:close/>
                </a:path>
              </a:pathLst>
            </a:custGeom>
            <a:solidFill>
              <a:srgbClr val="5B9BD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23">
              <a:extLst>
                <a:ext uri="{FF2B5EF4-FFF2-40B4-BE49-F238E27FC236}">
                  <a16:creationId xmlns:a16="http://schemas.microsoft.com/office/drawing/2014/main" id="{9B57E0B1-E026-4B0C-9530-4B5854EEF91C}"/>
                </a:ext>
              </a:extLst>
            </p:cNvPr>
            <p:cNvSpPr/>
            <p:nvPr/>
          </p:nvSpPr>
          <p:spPr>
            <a:xfrm>
              <a:off x="4494276" y="3930395"/>
              <a:ext cx="70485" cy="70485"/>
            </a:xfrm>
            <a:custGeom>
              <a:avLst/>
              <a:gdLst/>
              <a:ahLst/>
              <a:cxnLst/>
              <a:rect l="l" t="t" r="r" b="b"/>
              <a:pathLst>
                <a:path w="70485" h="70485">
                  <a:moveTo>
                    <a:pt x="70103" y="0"/>
                  </a:moveTo>
                  <a:lnTo>
                    <a:pt x="0" y="0"/>
                  </a:lnTo>
                  <a:lnTo>
                    <a:pt x="0" y="70103"/>
                  </a:lnTo>
                  <a:lnTo>
                    <a:pt x="70103" y="70103"/>
                  </a:lnTo>
                  <a:lnTo>
                    <a:pt x="70103" y="0"/>
                  </a:lnTo>
                  <a:close/>
                </a:path>
              </a:pathLst>
            </a:custGeom>
            <a:solidFill>
              <a:srgbClr val="84AED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24">
              <a:extLst>
                <a:ext uri="{FF2B5EF4-FFF2-40B4-BE49-F238E27FC236}">
                  <a16:creationId xmlns:a16="http://schemas.microsoft.com/office/drawing/2014/main" id="{03A102E2-0530-4120-8EE9-0542470AAEFB}"/>
                </a:ext>
              </a:extLst>
            </p:cNvPr>
            <p:cNvSpPr/>
            <p:nvPr/>
          </p:nvSpPr>
          <p:spPr>
            <a:xfrm>
              <a:off x="4494276" y="4315967"/>
              <a:ext cx="70485" cy="70485"/>
            </a:xfrm>
            <a:custGeom>
              <a:avLst/>
              <a:gdLst/>
              <a:ahLst/>
              <a:cxnLst/>
              <a:rect l="l" t="t" r="r" b="b"/>
              <a:pathLst>
                <a:path w="70485" h="70485">
                  <a:moveTo>
                    <a:pt x="70103" y="0"/>
                  </a:moveTo>
                  <a:lnTo>
                    <a:pt x="0" y="0"/>
                  </a:lnTo>
                  <a:lnTo>
                    <a:pt x="0" y="70103"/>
                  </a:lnTo>
                  <a:lnTo>
                    <a:pt x="70103" y="70103"/>
                  </a:lnTo>
                  <a:lnTo>
                    <a:pt x="70103" y="0"/>
                  </a:lnTo>
                  <a:close/>
                </a:path>
              </a:pathLst>
            </a:custGeom>
            <a:solidFill>
              <a:srgbClr val="A1BEE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25">
              <a:extLst>
                <a:ext uri="{FF2B5EF4-FFF2-40B4-BE49-F238E27FC236}">
                  <a16:creationId xmlns:a16="http://schemas.microsoft.com/office/drawing/2014/main" id="{0AFD3A0D-46DF-429F-9362-8089DEEA6217}"/>
                </a:ext>
              </a:extLst>
            </p:cNvPr>
            <p:cNvSpPr/>
            <p:nvPr/>
          </p:nvSpPr>
          <p:spPr>
            <a:xfrm>
              <a:off x="4494276" y="4701539"/>
              <a:ext cx="70485" cy="70485"/>
            </a:xfrm>
            <a:custGeom>
              <a:avLst/>
              <a:gdLst/>
              <a:ahLst/>
              <a:cxnLst/>
              <a:rect l="l" t="t" r="r" b="b"/>
              <a:pathLst>
                <a:path w="70485" h="70485">
                  <a:moveTo>
                    <a:pt x="70103" y="0"/>
                  </a:moveTo>
                  <a:lnTo>
                    <a:pt x="0" y="0"/>
                  </a:lnTo>
                  <a:lnTo>
                    <a:pt x="0" y="70104"/>
                  </a:lnTo>
                  <a:lnTo>
                    <a:pt x="70103" y="70104"/>
                  </a:lnTo>
                  <a:lnTo>
                    <a:pt x="70103" y="0"/>
                  </a:lnTo>
                  <a:close/>
                </a:path>
              </a:pathLst>
            </a:custGeom>
            <a:solidFill>
              <a:srgbClr val="B8CDE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26">
              <a:extLst>
                <a:ext uri="{FF2B5EF4-FFF2-40B4-BE49-F238E27FC236}">
                  <a16:creationId xmlns:a16="http://schemas.microsoft.com/office/drawing/2014/main" id="{0037EC2F-7B7E-4A79-8F67-DADB9AB51B3D}"/>
                </a:ext>
              </a:extLst>
            </p:cNvPr>
            <p:cNvSpPr/>
            <p:nvPr/>
          </p:nvSpPr>
          <p:spPr>
            <a:xfrm>
              <a:off x="4494276" y="5087111"/>
              <a:ext cx="70485" cy="70485"/>
            </a:xfrm>
            <a:custGeom>
              <a:avLst/>
              <a:gdLst/>
              <a:ahLst/>
              <a:cxnLst/>
              <a:rect l="l" t="t" r="r" b="b"/>
              <a:pathLst>
                <a:path w="70485" h="70485">
                  <a:moveTo>
                    <a:pt x="70103" y="0"/>
                  </a:moveTo>
                  <a:lnTo>
                    <a:pt x="0" y="0"/>
                  </a:lnTo>
                  <a:lnTo>
                    <a:pt x="0" y="70104"/>
                  </a:lnTo>
                  <a:lnTo>
                    <a:pt x="70103" y="70104"/>
                  </a:lnTo>
                  <a:lnTo>
                    <a:pt x="70103" y="0"/>
                  </a:lnTo>
                  <a:close/>
                </a:path>
              </a:pathLst>
            </a:custGeom>
            <a:solidFill>
              <a:srgbClr val="CCDAE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6" name="object 27">
              <a:extLst>
                <a:ext uri="{FF2B5EF4-FFF2-40B4-BE49-F238E27FC236}">
                  <a16:creationId xmlns:a16="http://schemas.microsoft.com/office/drawing/2014/main" id="{90EF7255-8347-4467-B520-F714C64D27E9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402901" y="1934828"/>
              <a:ext cx="174217" cy="3238499"/>
            </a:xfrm>
            <a:prstGeom prst="rect">
              <a:avLst/>
            </a:prstGeom>
          </p:spPr>
        </p:pic>
      </p:grpSp>
      <p:sp>
        <p:nvSpPr>
          <p:cNvPr id="37" name="object 28">
            <a:extLst>
              <a:ext uri="{FF2B5EF4-FFF2-40B4-BE49-F238E27FC236}">
                <a16:creationId xmlns:a16="http://schemas.microsoft.com/office/drawing/2014/main" id="{2DEBFFA0-C9B6-4838-83EF-9110DC001033}"/>
              </a:ext>
            </a:extLst>
          </p:cNvPr>
          <p:cNvSpPr txBox="1"/>
          <p:nvPr/>
        </p:nvSpPr>
        <p:spPr>
          <a:xfrm>
            <a:off x="6391414" y="1897276"/>
            <a:ext cx="1920875" cy="57912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spc="-5" dirty="0">
                <a:latin typeface="Arial MT"/>
                <a:cs typeface="Arial MT"/>
              </a:rPr>
              <a:t>PMHB:</a:t>
            </a:r>
            <a:r>
              <a:rPr sz="1100" spc="-1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Habitatges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dotacionals</a:t>
            </a:r>
            <a:endParaRPr sz="1100" dirty="0">
              <a:latin typeface="Arial MT"/>
              <a:cs typeface="Arial MT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450" dirty="0">
              <a:latin typeface="Arial MT"/>
              <a:cs typeface="Arial MT"/>
            </a:endParaRPr>
          </a:p>
          <a:p>
            <a:pPr marL="12700">
              <a:lnSpc>
                <a:spcPct val="100000"/>
              </a:lnSpc>
            </a:pPr>
            <a:r>
              <a:rPr sz="1100" spc="-5" dirty="0">
                <a:latin typeface="Arial MT"/>
                <a:cs typeface="Arial MT"/>
              </a:rPr>
              <a:t>PMHB:</a:t>
            </a:r>
            <a:r>
              <a:rPr sz="1100" spc="-1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Lloguer</a:t>
            </a:r>
            <a:r>
              <a:rPr sz="1100" spc="-2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protegit</a:t>
            </a:r>
            <a:endParaRPr sz="1100" dirty="0">
              <a:latin typeface="Arial MT"/>
              <a:cs typeface="Arial MT"/>
            </a:endParaRPr>
          </a:p>
        </p:txBody>
      </p:sp>
      <p:sp>
        <p:nvSpPr>
          <p:cNvPr id="38" name="object 29">
            <a:extLst>
              <a:ext uri="{FF2B5EF4-FFF2-40B4-BE49-F238E27FC236}">
                <a16:creationId xmlns:a16="http://schemas.microsoft.com/office/drawing/2014/main" id="{0C63363E-F260-421B-A2B7-F960B8301500}"/>
              </a:ext>
            </a:extLst>
          </p:cNvPr>
          <p:cNvSpPr txBox="1"/>
          <p:nvPr/>
        </p:nvSpPr>
        <p:spPr>
          <a:xfrm>
            <a:off x="6391414" y="2667760"/>
            <a:ext cx="1726564" cy="18274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spc="-5" dirty="0">
                <a:latin typeface="Arial MT"/>
                <a:cs typeface="Arial MT"/>
              </a:rPr>
              <a:t>PMHB: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Afectats</a:t>
            </a:r>
            <a:r>
              <a:rPr sz="1100" spc="-1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urbanístics</a:t>
            </a:r>
            <a:endParaRPr sz="1100">
              <a:latin typeface="Arial MT"/>
              <a:cs typeface="Arial MT"/>
            </a:endParaRPr>
          </a:p>
        </p:txBody>
      </p:sp>
      <p:sp>
        <p:nvSpPr>
          <p:cNvPr id="39" name="object 30">
            <a:extLst>
              <a:ext uri="{FF2B5EF4-FFF2-40B4-BE49-F238E27FC236}">
                <a16:creationId xmlns:a16="http://schemas.microsoft.com/office/drawing/2014/main" id="{2426BB80-E640-4A76-ABB0-B78136912E71}"/>
              </a:ext>
            </a:extLst>
          </p:cNvPr>
          <p:cNvSpPr txBox="1"/>
          <p:nvPr/>
        </p:nvSpPr>
        <p:spPr>
          <a:xfrm>
            <a:off x="6391414" y="3053002"/>
            <a:ext cx="1609090" cy="18274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spc="-5" dirty="0">
                <a:latin typeface="Arial MT"/>
                <a:cs typeface="Arial MT"/>
              </a:rPr>
              <a:t>PMHB: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Dret</a:t>
            </a:r>
            <a:r>
              <a:rPr sz="1100" spc="-2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de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superfície</a:t>
            </a:r>
            <a:endParaRPr sz="1100">
              <a:latin typeface="Arial MT"/>
              <a:cs typeface="Arial MT"/>
            </a:endParaRPr>
          </a:p>
        </p:txBody>
      </p:sp>
      <p:sp>
        <p:nvSpPr>
          <p:cNvPr id="40" name="object 31">
            <a:extLst>
              <a:ext uri="{FF2B5EF4-FFF2-40B4-BE49-F238E27FC236}">
                <a16:creationId xmlns:a16="http://schemas.microsoft.com/office/drawing/2014/main" id="{98D6E3CF-10C2-4E9F-8F6C-2263895C3BD2}"/>
              </a:ext>
            </a:extLst>
          </p:cNvPr>
          <p:cNvSpPr txBox="1"/>
          <p:nvPr/>
        </p:nvSpPr>
        <p:spPr>
          <a:xfrm>
            <a:off x="6391414" y="3438243"/>
            <a:ext cx="1854200" cy="18274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spc="-5" dirty="0">
                <a:latin typeface="Arial MT"/>
                <a:cs typeface="Arial MT"/>
              </a:rPr>
              <a:t>Promotors</a:t>
            </a:r>
            <a:r>
              <a:rPr sz="1100" spc="-1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socials</a:t>
            </a:r>
            <a:r>
              <a:rPr sz="1100" spc="-1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d'habitatge</a:t>
            </a:r>
            <a:endParaRPr sz="1100" dirty="0">
              <a:latin typeface="Arial MT"/>
              <a:cs typeface="Arial MT"/>
            </a:endParaRPr>
          </a:p>
        </p:txBody>
      </p:sp>
      <p:sp>
        <p:nvSpPr>
          <p:cNvPr id="41" name="object 32">
            <a:extLst>
              <a:ext uri="{FF2B5EF4-FFF2-40B4-BE49-F238E27FC236}">
                <a16:creationId xmlns:a16="http://schemas.microsoft.com/office/drawing/2014/main" id="{2A15CE72-FEAF-4254-8715-F94C74D0C55B}"/>
              </a:ext>
            </a:extLst>
          </p:cNvPr>
          <p:cNvSpPr txBox="1"/>
          <p:nvPr/>
        </p:nvSpPr>
        <p:spPr>
          <a:xfrm>
            <a:off x="6391414" y="3823485"/>
            <a:ext cx="2995295" cy="1821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spc="-5" dirty="0">
                <a:latin typeface="Arial MT"/>
                <a:cs typeface="Arial MT"/>
              </a:rPr>
              <a:t>Cooperatives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de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cessió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d'ús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dirty="0">
                <a:latin typeface="Arial MT"/>
                <a:cs typeface="Arial MT"/>
              </a:rPr>
              <a:t>i </a:t>
            </a:r>
            <a:r>
              <a:rPr sz="1100" spc="-5" dirty="0">
                <a:latin typeface="Arial MT"/>
                <a:cs typeface="Arial MT"/>
              </a:rPr>
              <a:t>masoveria</a:t>
            </a:r>
            <a:r>
              <a:rPr sz="110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urbana</a:t>
            </a:r>
            <a:endParaRPr sz="1100">
              <a:latin typeface="Arial MT"/>
              <a:cs typeface="Arial MT"/>
            </a:endParaRPr>
          </a:p>
        </p:txBody>
      </p:sp>
      <p:sp>
        <p:nvSpPr>
          <p:cNvPr id="42" name="object 33">
            <a:extLst>
              <a:ext uri="{FF2B5EF4-FFF2-40B4-BE49-F238E27FC236}">
                <a16:creationId xmlns:a16="http://schemas.microsoft.com/office/drawing/2014/main" id="{9C84C3C7-386B-473C-AF18-423BC69CCC07}"/>
              </a:ext>
            </a:extLst>
          </p:cNvPr>
          <p:cNvSpPr txBox="1"/>
          <p:nvPr/>
        </p:nvSpPr>
        <p:spPr>
          <a:xfrm>
            <a:off x="6391414" y="4208728"/>
            <a:ext cx="2132965" cy="1821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spc="-5" dirty="0">
                <a:latin typeface="Arial MT"/>
                <a:cs typeface="Arial MT"/>
              </a:rPr>
              <a:t>Associació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d'habitatge</a:t>
            </a:r>
            <a:r>
              <a:rPr sz="1100" spc="-10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Assequible</a:t>
            </a:r>
            <a:endParaRPr sz="1100">
              <a:latin typeface="Arial MT"/>
              <a:cs typeface="Arial MT"/>
            </a:endParaRPr>
          </a:p>
        </p:txBody>
      </p:sp>
      <p:sp>
        <p:nvSpPr>
          <p:cNvPr id="43" name="object 34">
            <a:extLst>
              <a:ext uri="{FF2B5EF4-FFF2-40B4-BE49-F238E27FC236}">
                <a16:creationId xmlns:a16="http://schemas.microsoft.com/office/drawing/2014/main" id="{3852897B-CB39-4807-A467-4093A43FC862}"/>
              </a:ext>
            </a:extLst>
          </p:cNvPr>
          <p:cNvSpPr txBox="1"/>
          <p:nvPr/>
        </p:nvSpPr>
        <p:spPr>
          <a:xfrm>
            <a:off x="6391414" y="4593970"/>
            <a:ext cx="2489835" cy="755976"/>
          </a:xfrm>
          <a:prstGeom prst="rect">
            <a:avLst/>
          </a:prstGeom>
        </p:spPr>
        <p:txBody>
          <a:bodyPr vert="horz" wrap="square" lIns="0" tIns="24765" rIns="0" bIns="0" rtlCol="0">
            <a:spAutoFit/>
          </a:bodyPr>
          <a:lstStyle/>
          <a:p>
            <a:pPr marL="12700" marR="15240">
              <a:lnSpc>
                <a:spcPts val="1260"/>
              </a:lnSpc>
              <a:spcBef>
                <a:spcPts val="195"/>
              </a:spcBef>
            </a:pPr>
            <a:r>
              <a:rPr sz="1100" spc="-5" dirty="0">
                <a:latin typeface="Arial MT"/>
                <a:cs typeface="Arial MT"/>
              </a:rPr>
              <a:t>Habitatges comprats destinats </a:t>
            </a:r>
            <a:r>
              <a:rPr sz="1100" dirty="0">
                <a:latin typeface="Arial MT"/>
                <a:cs typeface="Arial MT"/>
              </a:rPr>
              <a:t>a </a:t>
            </a:r>
            <a:r>
              <a:rPr sz="1100" spc="-5" dirty="0">
                <a:latin typeface="Arial MT"/>
                <a:cs typeface="Arial MT"/>
              </a:rPr>
              <a:t>lloguer </a:t>
            </a:r>
            <a:r>
              <a:rPr sz="1100" spc="-29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assequible</a:t>
            </a:r>
            <a:endParaRPr sz="1100">
              <a:latin typeface="Arial MT"/>
              <a:cs typeface="Arial MT"/>
            </a:endParaRPr>
          </a:p>
          <a:p>
            <a:pPr marL="12700" marR="5080">
              <a:lnSpc>
                <a:spcPts val="1260"/>
              </a:lnSpc>
              <a:spcBef>
                <a:spcPts val="515"/>
              </a:spcBef>
            </a:pPr>
            <a:r>
              <a:rPr sz="1100" spc="-5" dirty="0">
                <a:latin typeface="Arial MT"/>
                <a:cs typeface="Arial MT"/>
              </a:rPr>
              <a:t>Mobilització d'hab. privats </a:t>
            </a:r>
            <a:r>
              <a:rPr sz="1100" dirty="0">
                <a:latin typeface="Arial MT"/>
                <a:cs typeface="Arial MT"/>
              </a:rPr>
              <a:t>cap </a:t>
            </a:r>
            <a:r>
              <a:rPr sz="1100" spc="-5" dirty="0">
                <a:latin typeface="Arial MT"/>
                <a:cs typeface="Arial MT"/>
              </a:rPr>
              <a:t>al lloguer </a:t>
            </a:r>
            <a:r>
              <a:rPr sz="1100" spc="-295" dirty="0">
                <a:latin typeface="Arial MT"/>
                <a:cs typeface="Arial MT"/>
              </a:rPr>
              <a:t> </a:t>
            </a:r>
            <a:r>
              <a:rPr sz="1100" spc="-5" dirty="0">
                <a:latin typeface="Arial MT"/>
                <a:cs typeface="Arial MT"/>
              </a:rPr>
              <a:t>assequible</a:t>
            </a:r>
            <a:endParaRPr sz="1100">
              <a:latin typeface="Arial MT"/>
              <a:cs typeface="Arial MT"/>
            </a:endParaRPr>
          </a:p>
        </p:txBody>
      </p:sp>
      <p:sp>
        <p:nvSpPr>
          <p:cNvPr id="44" name="object 35">
            <a:extLst>
              <a:ext uri="{FF2B5EF4-FFF2-40B4-BE49-F238E27FC236}">
                <a16:creationId xmlns:a16="http://schemas.microsoft.com/office/drawing/2014/main" id="{A30D863D-3E1B-459A-98A3-EA8D9265D815}"/>
              </a:ext>
            </a:extLst>
          </p:cNvPr>
          <p:cNvSpPr txBox="1"/>
          <p:nvPr/>
        </p:nvSpPr>
        <p:spPr>
          <a:xfrm>
            <a:off x="4144505" y="3592772"/>
            <a:ext cx="45529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Calibri"/>
                <a:cs typeface="Calibri"/>
              </a:rPr>
              <a:t>Total</a:t>
            </a:r>
            <a:endParaRPr sz="12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200" b="1" dirty="0">
                <a:latin typeface="Calibri"/>
                <a:cs typeface="Calibri"/>
              </a:rPr>
              <a:t>18.169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45" name="object 36">
            <a:extLst>
              <a:ext uri="{FF2B5EF4-FFF2-40B4-BE49-F238E27FC236}">
                <a16:creationId xmlns:a16="http://schemas.microsoft.com/office/drawing/2014/main" id="{59B07BAD-6A3F-43BF-9D23-A29FF145EEF1}"/>
              </a:ext>
            </a:extLst>
          </p:cNvPr>
          <p:cNvSpPr txBox="1"/>
          <p:nvPr/>
        </p:nvSpPr>
        <p:spPr>
          <a:xfrm>
            <a:off x="839609" y="496904"/>
            <a:ext cx="7472680" cy="425758"/>
          </a:xfrm>
          <a:prstGeom prst="rect">
            <a:avLst/>
          </a:prstGeom>
          <a:noFill/>
        </p:spPr>
        <p:txBody>
          <a:bodyPr vert="horz" wrap="square" lIns="0" tIns="40640" rIns="0" bIns="0" rtlCol="0">
            <a:spAutoFit/>
          </a:bodyPr>
          <a:lstStyle/>
          <a:p>
            <a:pPr marL="90805">
              <a:lnSpc>
                <a:spcPct val="100000"/>
              </a:lnSpc>
              <a:spcBef>
                <a:spcPts val="320"/>
              </a:spcBef>
            </a:pPr>
            <a:r>
              <a:rPr sz="2500" b="1" spc="-10" dirty="0">
                <a:cs typeface="Arial"/>
              </a:rPr>
              <a:t>Ampliar</a:t>
            </a:r>
            <a:r>
              <a:rPr sz="2500" b="1" spc="40" dirty="0">
                <a:cs typeface="Arial"/>
              </a:rPr>
              <a:t> </a:t>
            </a:r>
            <a:r>
              <a:rPr sz="2500" b="1" spc="-5" dirty="0">
                <a:cs typeface="Arial"/>
              </a:rPr>
              <a:t>el</a:t>
            </a:r>
            <a:r>
              <a:rPr sz="2500" b="1" spc="-10" dirty="0">
                <a:cs typeface="Arial"/>
              </a:rPr>
              <a:t> </a:t>
            </a:r>
            <a:r>
              <a:rPr sz="2500" b="1" spc="-5" dirty="0">
                <a:cs typeface="Arial"/>
              </a:rPr>
              <a:t>parque</a:t>
            </a:r>
            <a:r>
              <a:rPr sz="2500" b="1" spc="5" dirty="0">
                <a:cs typeface="Arial"/>
              </a:rPr>
              <a:t> </a:t>
            </a:r>
            <a:r>
              <a:rPr sz="2500" b="1" spc="-5" dirty="0">
                <a:cs typeface="Arial"/>
              </a:rPr>
              <a:t>asequible</a:t>
            </a:r>
            <a:endParaRPr sz="2500" dirty="0">
              <a:cs typeface="Arial"/>
            </a:endParaRPr>
          </a:p>
        </p:txBody>
      </p:sp>
      <p:sp>
        <p:nvSpPr>
          <p:cNvPr id="46" name="object 37">
            <a:extLst>
              <a:ext uri="{FF2B5EF4-FFF2-40B4-BE49-F238E27FC236}">
                <a16:creationId xmlns:a16="http://schemas.microsoft.com/office/drawing/2014/main" id="{D9E69548-65C3-49E5-A054-DF5150B8F3AE}"/>
              </a:ext>
            </a:extLst>
          </p:cNvPr>
          <p:cNvSpPr txBox="1"/>
          <p:nvPr/>
        </p:nvSpPr>
        <p:spPr>
          <a:xfrm>
            <a:off x="896256" y="1035949"/>
            <a:ext cx="8314419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s-ES" sz="2000" b="1" spc="-10" dirty="0">
                <a:solidFill>
                  <a:srgbClr val="C63A51"/>
                </a:solidFill>
                <a:cs typeface="Arial"/>
              </a:rPr>
              <a:t>Objetivo</a:t>
            </a:r>
            <a:r>
              <a:rPr lang="es-ES" sz="2000" b="1" spc="30" dirty="0">
                <a:solidFill>
                  <a:srgbClr val="C63A51"/>
                </a:solidFill>
                <a:latin typeface="Arial"/>
                <a:cs typeface="Arial"/>
              </a:rPr>
              <a:t> </a:t>
            </a:r>
            <a:r>
              <a:rPr lang="es-ES" sz="2000" b="1" dirty="0">
                <a:solidFill>
                  <a:srgbClr val="C63A51"/>
                </a:solidFill>
                <a:latin typeface="Arial"/>
                <a:cs typeface="Arial"/>
              </a:rPr>
              <a:t>de</a:t>
            </a:r>
            <a:r>
              <a:rPr lang="es-ES" sz="2000" b="1" spc="-15" dirty="0">
                <a:solidFill>
                  <a:srgbClr val="C63A51"/>
                </a:solidFill>
                <a:latin typeface="Arial"/>
                <a:cs typeface="Arial"/>
              </a:rPr>
              <a:t> </a:t>
            </a:r>
            <a:r>
              <a:rPr lang="es-ES" sz="2000" b="1" spc="-5" dirty="0">
                <a:solidFill>
                  <a:srgbClr val="C63A51"/>
                </a:solidFill>
                <a:latin typeface="Arial"/>
                <a:cs typeface="Arial"/>
              </a:rPr>
              <a:t>incremento</a:t>
            </a:r>
            <a:r>
              <a:rPr lang="es-ES" sz="2000" b="1" spc="10" dirty="0">
                <a:solidFill>
                  <a:srgbClr val="C63A51"/>
                </a:solidFill>
                <a:latin typeface="Arial"/>
                <a:cs typeface="Arial"/>
              </a:rPr>
              <a:t> </a:t>
            </a:r>
            <a:r>
              <a:rPr lang="es-ES" sz="2000" b="1" spc="-5" dirty="0">
                <a:solidFill>
                  <a:srgbClr val="C63A51"/>
                </a:solidFill>
                <a:latin typeface="Arial"/>
                <a:cs typeface="Arial"/>
              </a:rPr>
              <a:t>del</a:t>
            </a:r>
            <a:r>
              <a:rPr lang="es-ES" sz="2000" b="1" spc="5" dirty="0">
                <a:solidFill>
                  <a:srgbClr val="C63A51"/>
                </a:solidFill>
                <a:latin typeface="Arial"/>
                <a:cs typeface="Arial"/>
              </a:rPr>
              <a:t> </a:t>
            </a:r>
            <a:r>
              <a:rPr lang="es-ES" sz="2000" b="1" spc="-5" dirty="0">
                <a:solidFill>
                  <a:srgbClr val="C63A51"/>
                </a:solidFill>
                <a:latin typeface="Arial"/>
                <a:cs typeface="Arial"/>
              </a:rPr>
              <a:t>parque</a:t>
            </a:r>
            <a:r>
              <a:rPr lang="es-ES" sz="2000" b="1" spc="-10" dirty="0">
                <a:solidFill>
                  <a:srgbClr val="C63A51"/>
                </a:solidFill>
                <a:latin typeface="Arial"/>
                <a:cs typeface="Arial"/>
              </a:rPr>
              <a:t> </a:t>
            </a:r>
            <a:r>
              <a:rPr lang="es-ES" sz="2000" b="1" dirty="0">
                <a:solidFill>
                  <a:srgbClr val="C63A51"/>
                </a:solidFill>
                <a:latin typeface="Arial"/>
                <a:cs typeface="Arial"/>
              </a:rPr>
              <a:t>de</a:t>
            </a:r>
            <a:r>
              <a:rPr lang="es-ES" sz="2000" b="1" spc="-5" dirty="0">
                <a:solidFill>
                  <a:srgbClr val="C63A51"/>
                </a:solidFill>
                <a:latin typeface="Arial"/>
                <a:cs typeface="Arial"/>
              </a:rPr>
              <a:t> </a:t>
            </a:r>
            <a:r>
              <a:rPr lang="es-ES" sz="2000" b="1" spc="-15" dirty="0">
                <a:solidFill>
                  <a:srgbClr val="C63A51"/>
                </a:solidFill>
                <a:latin typeface="Arial"/>
                <a:cs typeface="Arial"/>
              </a:rPr>
              <a:t>vivienda</a:t>
            </a:r>
            <a:r>
              <a:rPr lang="es-ES" sz="2000" b="1" spc="60" dirty="0">
                <a:solidFill>
                  <a:srgbClr val="C63A51"/>
                </a:solidFill>
                <a:latin typeface="Arial"/>
                <a:cs typeface="Arial"/>
              </a:rPr>
              <a:t> </a:t>
            </a:r>
            <a:r>
              <a:rPr lang="es-ES" sz="2000" b="1" spc="-5" dirty="0">
                <a:solidFill>
                  <a:srgbClr val="C63A51"/>
                </a:solidFill>
                <a:latin typeface="Arial"/>
                <a:cs typeface="Arial"/>
              </a:rPr>
              <a:t>pública</a:t>
            </a:r>
            <a:endParaRPr lang="es-ES" sz="2000" dirty="0">
              <a:solidFill>
                <a:srgbClr val="C63A51"/>
              </a:solidFill>
              <a:latin typeface="Arial"/>
              <a:cs typeface="Arial"/>
            </a:endParaRPr>
          </a:p>
        </p:txBody>
      </p:sp>
      <p:sp>
        <p:nvSpPr>
          <p:cNvPr id="47" name="object 38">
            <a:extLst>
              <a:ext uri="{FF2B5EF4-FFF2-40B4-BE49-F238E27FC236}">
                <a16:creationId xmlns:a16="http://schemas.microsoft.com/office/drawing/2014/main" id="{4ECCFBF4-D3DF-4E9C-9934-EF4292EC8F70}"/>
              </a:ext>
            </a:extLst>
          </p:cNvPr>
          <p:cNvSpPr txBox="1"/>
          <p:nvPr/>
        </p:nvSpPr>
        <p:spPr>
          <a:xfrm>
            <a:off x="1703387" y="5646388"/>
            <a:ext cx="8785225" cy="923925"/>
          </a:xfrm>
          <a:prstGeom prst="rect">
            <a:avLst/>
          </a:prstGeom>
          <a:ln w="9525">
            <a:solidFill>
              <a:srgbClr val="000000"/>
            </a:solidFill>
          </a:ln>
        </p:spPr>
        <p:txBody>
          <a:bodyPr vert="horz" wrap="square" lIns="0" tIns="30480" rIns="0" bIns="0" rtlCol="0">
            <a:spAutoFit/>
          </a:bodyPr>
          <a:lstStyle/>
          <a:p>
            <a:pPr marL="217804" marR="209550" indent="353060">
              <a:lnSpc>
                <a:spcPct val="100000"/>
              </a:lnSpc>
              <a:spcBef>
                <a:spcPts val="240"/>
              </a:spcBef>
            </a:pPr>
            <a:r>
              <a:rPr sz="1800" spc="-65" dirty="0">
                <a:latin typeface="Calibri"/>
                <a:cs typeface="Calibri"/>
              </a:rPr>
              <a:t>L’any</a:t>
            </a:r>
            <a:r>
              <a:rPr sz="1800" spc="2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2015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el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parc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municipal</a:t>
            </a:r>
            <a:r>
              <a:rPr sz="1800" spc="2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de</a:t>
            </a:r>
            <a:r>
              <a:rPr sz="1800" spc="2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lloguer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se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situava </a:t>
            </a:r>
            <a:r>
              <a:rPr sz="1800" dirty="0">
                <a:latin typeface="Calibri"/>
                <a:cs typeface="Calibri"/>
              </a:rPr>
              <a:t>en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els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7.642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habitatges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i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el </a:t>
            </a:r>
            <a:r>
              <a:rPr sz="1800" spc="-10" dirty="0">
                <a:latin typeface="Calibri"/>
                <a:cs typeface="Calibri"/>
              </a:rPr>
              <a:t>PDHB </a:t>
            </a:r>
            <a:r>
              <a:rPr sz="1800" spc="-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(avui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IMHAB)</a:t>
            </a:r>
            <a:r>
              <a:rPr sz="1800" dirty="0">
                <a:latin typeface="Calibri"/>
                <a:cs typeface="Calibri"/>
              </a:rPr>
              <a:t> </a:t>
            </a:r>
            <a:r>
              <a:rPr sz="1800" spc="-15" dirty="0">
                <a:latin typeface="Calibri"/>
                <a:cs typeface="Calibri"/>
              </a:rPr>
              <a:t>va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preveure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ampliar-lo,</a:t>
            </a:r>
            <a:r>
              <a:rPr sz="1800" spc="2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amb</a:t>
            </a:r>
            <a:r>
              <a:rPr sz="1800" spc="2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el </a:t>
            </a:r>
            <a:r>
              <a:rPr sz="1800" spc="-15" dirty="0">
                <a:latin typeface="Calibri"/>
                <a:cs typeface="Calibri"/>
              </a:rPr>
              <a:t>concurs</a:t>
            </a:r>
            <a:r>
              <a:rPr sz="1800" spc="3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de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tots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el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operadors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públics</a:t>
            </a:r>
            <a:r>
              <a:rPr sz="1800" spc="3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i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privats,</a:t>
            </a:r>
            <a:endParaRPr sz="1800" dirty="0">
              <a:latin typeface="Calibri"/>
              <a:cs typeface="Calibri"/>
            </a:endParaRPr>
          </a:p>
          <a:p>
            <a:pPr marL="2575560">
              <a:lnSpc>
                <a:spcPct val="100000"/>
              </a:lnSpc>
            </a:pPr>
            <a:r>
              <a:rPr sz="1800" dirty="0">
                <a:latin typeface="Calibri"/>
                <a:cs typeface="Calibri"/>
              </a:rPr>
              <a:t>en</a:t>
            </a:r>
            <a:r>
              <a:rPr sz="1800" spc="1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18.989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nous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habitatges</a:t>
            </a:r>
            <a:r>
              <a:rPr sz="1800" spc="-5" dirty="0">
                <a:latin typeface="Calibri"/>
                <a:cs typeface="Calibri"/>
              </a:rPr>
              <a:t> assequibles.</a:t>
            </a:r>
            <a:endParaRPr sz="1800" dirty="0">
              <a:latin typeface="Calibri"/>
              <a:cs typeface="Calibri"/>
            </a:endParaRPr>
          </a:p>
        </p:txBody>
      </p:sp>
      <p:cxnSp>
        <p:nvCxnSpPr>
          <p:cNvPr id="48" name="Conector recto 47">
            <a:extLst>
              <a:ext uri="{FF2B5EF4-FFF2-40B4-BE49-F238E27FC236}">
                <a16:creationId xmlns:a16="http://schemas.microsoft.com/office/drawing/2014/main" id="{C4CF29B1-75BA-48A6-8642-B8FF5AE95C5D}"/>
              </a:ext>
            </a:extLst>
          </p:cNvPr>
          <p:cNvCxnSpPr>
            <a:cxnSpLocks/>
          </p:cNvCxnSpPr>
          <p:nvPr/>
        </p:nvCxnSpPr>
        <p:spPr>
          <a:xfrm>
            <a:off x="896256" y="1553029"/>
            <a:ext cx="11295744" cy="0"/>
          </a:xfrm>
          <a:prstGeom prst="line">
            <a:avLst/>
          </a:prstGeom>
          <a:ln w="44450" cmpd="sng">
            <a:solidFill>
              <a:srgbClr val="C6290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4591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bject 4">
            <a:extLst>
              <a:ext uri="{FF2B5EF4-FFF2-40B4-BE49-F238E27FC236}">
                <a16:creationId xmlns:a16="http://schemas.microsoft.com/office/drawing/2014/main" id="{F13A5C2F-80B0-4DE0-80AC-EC52E6D61622}"/>
              </a:ext>
            </a:extLst>
          </p:cNvPr>
          <p:cNvSpPr txBox="1"/>
          <p:nvPr/>
        </p:nvSpPr>
        <p:spPr>
          <a:xfrm>
            <a:off x="1520804" y="1816508"/>
            <a:ext cx="8951011" cy="30444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just">
              <a:lnSpc>
                <a:spcPct val="100000"/>
              </a:lnSpc>
              <a:spcBef>
                <a:spcPts val="25"/>
              </a:spcBef>
            </a:pPr>
            <a:endParaRPr sz="2000" dirty="0">
              <a:cs typeface="Calibri Light"/>
            </a:endParaRPr>
          </a:p>
          <a:p>
            <a:pPr marL="13970" marR="5080" indent="-1270" algn="just">
              <a:lnSpc>
                <a:spcPct val="110000"/>
              </a:lnSpc>
            </a:pPr>
            <a:r>
              <a:rPr sz="2000" spc="-5" dirty="0">
                <a:cs typeface="Calibri"/>
              </a:rPr>
              <a:t>Una</a:t>
            </a:r>
            <a:r>
              <a:rPr sz="2000" spc="225" dirty="0">
                <a:cs typeface="Calibri"/>
              </a:rPr>
              <a:t> </a:t>
            </a:r>
            <a:r>
              <a:rPr sz="2000" spc="-5" dirty="0">
                <a:cs typeface="Calibri"/>
              </a:rPr>
              <a:t>part</a:t>
            </a:r>
            <a:r>
              <a:rPr sz="2000" spc="229" dirty="0">
                <a:cs typeface="Calibri"/>
              </a:rPr>
              <a:t> </a:t>
            </a:r>
            <a:r>
              <a:rPr sz="2000" spc="-10" dirty="0">
                <a:cs typeface="Calibri"/>
              </a:rPr>
              <a:t>relevant</a:t>
            </a:r>
            <a:r>
              <a:rPr sz="2000" spc="225" dirty="0">
                <a:cs typeface="Calibri"/>
              </a:rPr>
              <a:t> </a:t>
            </a:r>
            <a:r>
              <a:rPr sz="2000" dirty="0">
                <a:cs typeface="Calibri"/>
              </a:rPr>
              <a:t>de</a:t>
            </a:r>
            <a:r>
              <a:rPr sz="2000" spc="229" dirty="0">
                <a:cs typeface="Calibri"/>
              </a:rPr>
              <a:t> </a:t>
            </a:r>
            <a:r>
              <a:rPr sz="2000" dirty="0">
                <a:cs typeface="Calibri"/>
              </a:rPr>
              <a:t>la</a:t>
            </a:r>
            <a:r>
              <a:rPr sz="2000" spc="225" dirty="0">
                <a:cs typeface="Calibri"/>
              </a:rPr>
              <a:t> </a:t>
            </a:r>
            <a:r>
              <a:rPr sz="2000" spc="-10" dirty="0">
                <a:cs typeface="Calibri"/>
              </a:rPr>
              <a:t>promoció</a:t>
            </a:r>
            <a:r>
              <a:rPr sz="2000" spc="235" dirty="0">
                <a:cs typeface="Calibri"/>
              </a:rPr>
              <a:t> </a:t>
            </a:r>
            <a:r>
              <a:rPr sz="2000" spc="-5" dirty="0">
                <a:cs typeface="Calibri"/>
              </a:rPr>
              <a:t>d’habitatges</a:t>
            </a:r>
            <a:r>
              <a:rPr sz="2000" spc="229" dirty="0">
                <a:cs typeface="Calibri"/>
              </a:rPr>
              <a:t> </a:t>
            </a:r>
            <a:r>
              <a:rPr sz="2000" spc="-5" dirty="0">
                <a:cs typeface="Calibri"/>
              </a:rPr>
              <a:t>del</a:t>
            </a:r>
            <a:r>
              <a:rPr sz="2000" spc="229" dirty="0">
                <a:cs typeface="Calibri"/>
              </a:rPr>
              <a:t> </a:t>
            </a:r>
            <a:r>
              <a:rPr sz="2000" dirty="0">
                <a:cs typeface="Calibri"/>
              </a:rPr>
              <a:t>IMHAB</a:t>
            </a:r>
            <a:r>
              <a:rPr sz="2000" spc="235" dirty="0">
                <a:cs typeface="Calibri"/>
              </a:rPr>
              <a:t> </a:t>
            </a:r>
            <a:r>
              <a:rPr sz="2000" spc="-5" dirty="0">
                <a:cs typeface="Calibri"/>
              </a:rPr>
              <a:t>es</a:t>
            </a:r>
            <a:r>
              <a:rPr sz="2000" spc="235" dirty="0">
                <a:cs typeface="Calibri"/>
              </a:rPr>
              <a:t> </a:t>
            </a:r>
            <a:r>
              <a:rPr sz="2000" spc="-10" dirty="0">
                <a:cs typeface="Calibri"/>
              </a:rPr>
              <a:t>dedica</a:t>
            </a:r>
            <a:r>
              <a:rPr sz="2000" spc="225" dirty="0">
                <a:cs typeface="Calibri"/>
              </a:rPr>
              <a:t> </a:t>
            </a:r>
            <a:r>
              <a:rPr sz="2000" dirty="0">
                <a:cs typeface="Calibri"/>
              </a:rPr>
              <a:t>a</a:t>
            </a:r>
            <a:r>
              <a:rPr sz="2000" spc="229" dirty="0">
                <a:cs typeface="Calibri"/>
              </a:rPr>
              <a:t> </a:t>
            </a:r>
            <a:r>
              <a:rPr sz="2000" b="1" spc="-10" dirty="0">
                <a:cs typeface="Calibri"/>
              </a:rPr>
              <a:t>programes</a:t>
            </a:r>
            <a:r>
              <a:rPr sz="2000" b="1" spc="229" dirty="0">
                <a:cs typeface="Calibri"/>
              </a:rPr>
              <a:t> </a:t>
            </a:r>
            <a:r>
              <a:rPr sz="2000" b="1" spc="-5" dirty="0">
                <a:cs typeface="Calibri"/>
              </a:rPr>
              <a:t>de</a:t>
            </a:r>
            <a:r>
              <a:rPr sz="2000" b="1" spc="229" dirty="0">
                <a:cs typeface="Calibri"/>
              </a:rPr>
              <a:t> </a:t>
            </a:r>
            <a:r>
              <a:rPr sz="2000" b="1" spc="-5" dirty="0">
                <a:cs typeface="Calibri"/>
              </a:rPr>
              <a:t>construcció </a:t>
            </a:r>
            <a:r>
              <a:rPr sz="2000" b="1" spc="-300" dirty="0">
                <a:cs typeface="Calibri"/>
              </a:rPr>
              <a:t> </a:t>
            </a:r>
            <a:r>
              <a:rPr sz="2000" b="1" spc="-5" dirty="0">
                <a:cs typeface="Calibri"/>
              </a:rPr>
              <a:t>industrialitzada</a:t>
            </a:r>
            <a:r>
              <a:rPr sz="2000" b="1" spc="-50" dirty="0">
                <a:cs typeface="Calibri"/>
              </a:rPr>
              <a:t> </a:t>
            </a:r>
            <a:r>
              <a:rPr sz="2000" spc="-5" dirty="0">
                <a:cs typeface="Calibri"/>
              </a:rPr>
              <a:t>que</a:t>
            </a:r>
            <a:r>
              <a:rPr sz="2000" spc="15" dirty="0">
                <a:cs typeface="Calibri"/>
              </a:rPr>
              <a:t> </a:t>
            </a:r>
            <a:r>
              <a:rPr sz="2000" spc="-10" dirty="0">
                <a:cs typeface="Calibri"/>
              </a:rPr>
              <a:t>permeten,</a:t>
            </a:r>
            <a:r>
              <a:rPr sz="2000" spc="15" dirty="0">
                <a:cs typeface="Calibri"/>
              </a:rPr>
              <a:t> </a:t>
            </a:r>
            <a:r>
              <a:rPr sz="2000" spc="-10" dirty="0">
                <a:cs typeface="Calibri"/>
              </a:rPr>
              <a:t>entre</a:t>
            </a:r>
            <a:r>
              <a:rPr sz="2000" spc="15" dirty="0">
                <a:cs typeface="Calibri"/>
              </a:rPr>
              <a:t> </a:t>
            </a:r>
            <a:r>
              <a:rPr sz="2000" spc="-15" dirty="0">
                <a:cs typeface="Calibri"/>
              </a:rPr>
              <a:t>d’altres:</a:t>
            </a:r>
            <a:endParaRPr sz="2000" dirty="0">
              <a:cs typeface="Calibri"/>
            </a:endParaRPr>
          </a:p>
          <a:p>
            <a:pPr algn="just">
              <a:lnSpc>
                <a:spcPct val="100000"/>
              </a:lnSpc>
              <a:spcBef>
                <a:spcPts val="5"/>
              </a:spcBef>
            </a:pPr>
            <a:endParaRPr sz="2000" dirty="0">
              <a:cs typeface="Calibri"/>
            </a:endParaRPr>
          </a:p>
          <a:p>
            <a:pPr marL="299720" indent="-287020" algn="just">
              <a:lnSpc>
                <a:spcPct val="100000"/>
              </a:lnSpc>
              <a:buFont typeface="Wingdings"/>
              <a:buChar char=""/>
              <a:tabLst>
                <a:tab pos="299720" algn="l"/>
                <a:tab pos="300355" algn="l"/>
              </a:tabLst>
            </a:pPr>
            <a:r>
              <a:rPr sz="2000" b="1" spc="-5" dirty="0">
                <a:cs typeface="Calibri"/>
              </a:rPr>
              <a:t>Minimitzar</a:t>
            </a:r>
            <a:r>
              <a:rPr sz="2000" b="1" spc="-25" dirty="0">
                <a:cs typeface="Calibri"/>
              </a:rPr>
              <a:t> </a:t>
            </a:r>
            <a:r>
              <a:rPr sz="2000" b="1" spc="-5" dirty="0">
                <a:cs typeface="Calibri"/>
              </a:rPr>
              <a:t>l’impacte</a:t>
            </a:r>
            <a:r>
              <a:rPr sz="2000" b="1" spc="-25" dirty="0">
                <a:cs typeface="Calibri"/>
              </a:rPr>
              <a:t> </a:t>
            </a:r>
            <a:r>
              <a:rPr sz="2000" b="1" spc="-5" dirty="0">
                <a:cs typeface="Calibri"/>
              </a:rPr>
              <a:t>ambiental</a:t>
            </a:r>
            <a:r>
              <a:rPr sz="2000" b="1" spc="-35" dirty="0">
                <a:cs typeface="Calibri"/>
              </a:rPr>
              <a:t> </a:t>
            </a:r>
            <a:r>
              <a:rPr sz="2000" spc="-5" dirty="0">
                <a:cs typeface="Calibri"/>
              </a:rPr>
              <a:t>dels</a:t>
            </a:r>
            <a:r>
              <a:rPr sz="2000" spc="20" dirty="0">
                <a:cs typeface="Calibri"/>
              </a:rPr>
              <a:t> </a:t>
            </a:r>
            <a:r>
              <a:rPr sz="2000" spc="-5" dirty="0">
                <a:cs typeface="Calibri"/>
              </a:rPr>
              <a:t>edificis</a:t>
            </a:r>
            <a:r>
              <a:rPr sz="2000" spc="5" dirty="0">
                <a:cs typeface="Calibri"/>
              </a:rPr>
              <a:t> </a:t>
            </a:r>
            <a:r>
              <a:rPr sz="2000" spc="-5" dirty="0">
                <a:cs typeface="Calibri"/>
              </a:rPr>
              <a:t>en</a:t>
            </a:r>
            <a:r>
              <a:rPr sz="2000" spc="10" dirty="0">
                <a:cs typeface="Calibri"/>
              </a:rPr>
              <a:t> </a:t>
            </a:r>
            <a:r>
              <a:rPr sz="2000" spc="-5" dirty="0">
                <a:cs typeface="Calibri"/>
              </a:rPr>
              <a:t>tot</a:t>
            </a:r>
            <a:r>
              <a:rPr sz="2000" spc="10" dirty="0">
                <a:cs typeface="Calibri"/>
              </a:rPr>
              <a:t> </a:t>
            </a:r>
            <a:r>
              <a:rPr sz="2000" spc="-5" dirty="0">
                <a:cs typeface="Calibri"/>
              </a:rPr>
              <a:t>el</a:t>
            </a:r>
            <a:r>
              <a:rPr sz="2000" dirty="0">
                <a:cs typeface="Calibri"/>
              </a:rPr>
              <a:t> seu</a:t>
            </a:r>
            <a:r>
              <a:rPr sz="2000" spc="10" dirty="0">
                <a:cs typeface="Calibri"/>
              </a:rPr>
              <a:t> </a:t>
            </a:r>
            <a:r>
              <a:rPr sz="2000" spc="-5" dirty="0">
                <a:cs typeface="Calibri"/>
              </a:rPr>
              <a:t>cicle de</a:t>
            </a:r>
            <a:r>
              <a:rPr sz="2000" spc="15" dirty="0">
                <a:cs typeface="Calibri"/>
              </a:rPr>
              <a:t> </a:t>
            </a:r>
            <a:r>
              <a:rPr sz="2000" spc="-5" dirty="0">
                <a:cs typeface="Calibri"/>
              </a:rPr>
              <a:t>vida.</a:t>
            </a:r>
            <a:endParaRPr sz="2000" dirty="0">
              <a:cs typeface="Calibri"/>
            </a:endParaRPr>
          </a:p>
          <a:p>
            <a:pPr marL="299720" indent="-287020" algn="just">
              <a:lnSpc>
                <a:spcPct val="100000"/>
              </a:lnSpc>
              <a:spcBef>
                <a:spcPts val="600"/>
              </a:spcBef>
              <a:buFont typeface="Wingdings"/>
              <a:buChar char=""/>
              <a:tabLst>
                <a:tab pos="299720" algn="l"/>
                <a:tab pos="300355" algn="l"/>
              </a:tabLst>
            </a:pPr>
            <a:r>
              <a:rPr sz="2000" b="1" spc="-5" dirty="0">
                <a:cs typeface="Calibri"/>
              </a:rPr>
              <a:t>Reduir</a:t>
            </a:r>
            <a:r>
              <a:rPr sz="2000" b="1" spc="-35" dirty="0">
                <a:cs typeface="Calibri"/>
              </a:rPr>
              <a:t> </a:t>
            </a:r>
            <a:r>
              <a:rPr sz="2000" b="1" dirty="0">
                <a:cs typeface="Calibri"/>
              </a:rPr>
              <a:t>el</a:t>
            </a:r>
            <a:r>
              <a:rPr sz="2000" b="1" spc="-10" dirty="0">
                <a:cs typeface="Calibri"/>
              </a:rPr>
              <a:t> </a:t>
            </a:r>
            <a:r>
              <a:rPr sz="2000" b="1" spc="-5" dirty="0">
                <a:cs typeface="Calibri"/>
              </a:rPr>
              <a:t>temps</a:t>
            </a:r>
            <a:r>
              <a:rPr sz="2000" b="1" spc="-30" dirty="0">
                <a:cs typeface="Calibri"/>
              </a:rPr>
              <a:t> </a:t>
            </a:r>
            <a:r>
              <a:rPr sz="2000" b="1" spc="-15" dirty="0">
                <a:cs typeface="Calibri"/>
              </a:rPr>
              <a:t>d’execució</a:t>
            </a:r>
            <a:r>
              <a:rPr sz="2000" b="1" spc="-45" dirty="0">
                <a:cs typeface="Calibri"/>
              </a:rPr>
              <a:t> </a:t>
            </a:r>
            <a:r>
              <a:rPr sz="2000" spc="-5" dirty="0">
                <a:cs typeface="Calibri"/>
              </a:rPr>
              <a:t>de</a:t>
            </a:r>
            <a:r>
              <a:rPr sz="2000" dirty="0">
                <a:cs typeface="Calibri"/>
              </a:rPr>
              <a:t> </a:t>
            </a:r>
            <a:r>
              <a:rPr sz="2000" spc="-5" dirty="0">
                <a:cs typeface="Calibri"/>
              </a:rPr>
              <a:t>les</a:t>
            </a:r>
            <a:r>
              <a:rPr sz="2000" spc="-15" dirty="0">
                <a:cs typeface="Calibri"/>
              </a:rPr>
              <a:t> </a:t>
            </a:r>
            <a:r>
              <a:rPr sz="2000" spc="-5" dirty="0">
                <a:cs typeface="Calibri"/>
              </a:rPr>
              <a:t>obres.</a:t>
            </a:r>
            <a:endParaRPr sz="2000" dirty="0">
              <a:cs typeface="Calibri"/>
            </a:endParaRPr>
          </a:p>
          <a:p>
            <a:pPr marL="299720" indent="-287020" algn="just">
              <a:lnSpc>
                <a:spcPct val="100000"/>
              </a:lnSpc>
              <a:spcBef>
                <a:spcPts val="600"/>
              </a:spcBef>
              <a:buFont typeface="Wingdings"/>
              <a:buChar char=""/>
              <a:tabLst>
                <a:tab pos="299720" algn="l"/>
                <a:tab pos="300355" algn="l"/>
              </a:tabLst>
            </a:pPr>
            <a:r>
              <a:rPr sz="2000" dirty="0">
                <a:cs typeface="Calibri"/>
              </a:rPr>
              <a:t>A</a:t>
            </a:r>
            <a:r>
              <a:rPr sz="2000" spc="-5" dirty="0">
                <a:cs typeface="Calibri"/>
              </a:rPr>
              <a:t> mitjà</a:t>
            </a:r>
            <a:r>
              <a:rPr sz="2000" spc="5" dirty="0">
                <a:cs typeface="Calibri"/>
              </a:rPr>
              <a:t> </a:t>
            </a:r>
            <a:r>
              <a:rPr sz="2000" spc="-5" dirty="0">
                <a:cs typeface="Calibri"/>
              </a:rPr>
              <a:t>termini, una</a:t>
            </a:r>
            <a:r>
              <a:rPr sz="2000" spc="15" dirty="0">
                <a:cs typeface="Calibri"/>
              </a:rPr>
              <a:t> </a:t>
            </a:r>
            <a:r>
              <a:rPr sz="2000" b="1" dirty="0">
                <a:cs typeface="Calibri"/>
              </a:rPr>
              <a:t>reducció</a:t>
            </a:r>
            <a:r>
              <a:rPr sz="2000" b="1" spc="-35" dirty="0">
                <a:cs typeface="Calibri"/>
              </a:rPr>
              <a:t> </a:t>
            </a:r>
            <a:r>
              <a:rPr sz="2000" b="1" dirty="0">
                <a:cs typeface="Calibri"/>
              </a:rPr>
              <a:t>dels</a:t>
            </a:r>
            <a:r>
              <a:rPr sz="2000" b="1" spc="-15" dirty="0">
                <a:cs typeface="Calibri"/>
              </a:rPr>
              <a:t> </a:t>
            </a:r>
            <a:r>
              <a:rPr sz="2000" b="1" spc="-5" dirty="0">
                <a:cs typeface="Calibri"/>
              </a:rPr>
              <a:t>costos</a:t>
            </a:r>
            <a:r>
              <a:rPr sz="2000" b="1" spc="-25" dirty="0">
                <a:cs typeface="Calibri"/>
              </a:rPr>
              <a:t> </a:t>
            </a:r>
            <a:r>
              <a:rPr sz="2000" spc="-5" dirty="0">
                <a:cs typeface="Calibri"/>
              </a:rPr>
              <a:t>per</a:t>
            </a:r>
            <a:r>
              <a:rPr sz="2000" spc="15" dirty="0">
                <a:cs typeface="Calibri"/>
              </a:rPr>
              <a:t> </a:t>
            </a:r>
            <a:r>
              <a:rPr sz="2000" spc="-10" dirty="0">
                <a:cs typeface="Calibri"/>
              </a:rPr>
              <a:t>unitat</a:t>
            </a:r>
            <a:r>
              <a:rPr sz="2000" spc="15" dirty="0">
                <a:cs typeface="Calibri"/>
              </a:rPr>
              <a:t> </a:t>
            </a:r>
            <a:r>
              <a:rPr sz="2000" spc="-10" dirty="0">
                <a:cs typeface="Calibri"/>
              </a:rPr>
              <a:t>d’habitatge.</a:t>
            </a:r>
            <a:endParaRPr sz="2000" dirty="0">
              <a:cs typeface="Calibri"/>
            </a:endParaRPr>
          </a:p>
          <a:p>
            <a:pPr marL="299720" indent="-287020" algn="just">
              <a:lnSpc>
                <a:spcPct val="100000"/>
              </a:lnSpc>
              <a:spcBef>
                <a:spcPts val="600"/>
              </a:spcBef>
              <a:buFont typeface="Wingdings"/>
              <a:buChar char=""/>
              <a:tabLst>
                <a:tab pos="299720" algn="l"/>
                <a:tab pos="300355" algn="l"/>
              </a:tabLst>
            </a:pPr>
            <a:r>
              <a:rPr sz="2000" b="1" spc="-5" dirty="0">
                <a:cs typeface="Calibri"/>
              </a:rPr>
              <a:t>Millores</a:t>
            </a:r>
            <a:r>
              <a:rPr sz="2000" b="1" spc="-15" dirty="0">
                <a:cs typeface="Calibri"/>
              </a:rPr>
              <a:t> </a:t>
            </a:r>
            <a:r>
              <a:rPr sz="2000" b="1" dirty="0">
                <a:cs typeface="Calibri"/>
              </a:rPr>
              <a:t>en</a:t>
            </a:r>
            <a:r>
              <a:rPr sz="2000" b="1" spc="-10" dirty="0">
                <a:cs typeface="Calibri"/>
              </a:rPr>
              <a:t> </a:t>
            </a:r>
            <a:r>
              <a:rPr sz="2000" b="1" dirty="0">
                <a:cs typeface="Calibri"/>
              </a:rPr>
              <a:t>el</a:t>
            </a:r>
            <a:r>
              <a:rPr sz="2000" b="1" spc="-10" dirty="0">
                <a:cs typeface="Calibri"/>
              </a:rPr>
              <a:t> </a:t>
            </a:r>
            <a:r>
              <a:rPr sz="2000" b="1" dirty="0">
                <a:cs typeface="Calibri"/>
              </a:rPr>
              <a:t>la</a:t>
            </a:r>
            <a:r>
              <a:rPr sz="2000" b="1" spc="-5" dirty="0">
                <a:cs typeface="Calibri"/>
              </a:rPr>
              <a:t> qualitat</a:t>
            </a:r>
            <a:r>
              <a:rPr sz="2000" b="1" spc="-30" dirty="0">
                <a:cs typeface="Calibri"/>
              </a:rPr>
              <a:t> </a:t>
            </a:r>
            <a:r>
              <a:rPr sz="2000" dirty="0">
                <a:cs typeface="Calibri"/>
              </a:rPr>
              <a:t>i </a:t>
            </a:r>
            <a:r>
              <a:rPr sz="2000" spc="-5" dirty="0">
                <a:cs typeface="Calibri"/>
              </a:rPr>
              <a:t>en</a:t>
            </a:r>
            <a:r>
              <a:rPr sz="2000" dirty="0">
                <a:cs typeface="Calibri"/>
              </a:rPr>
              <a:t> </a:t>
            </a:r>
            <a:r>
              <a:rPr sz="2000" spc="-5" dirty="0">
                <a:cs typeface="Calibri"/>
              </a:rPr>
              <a:t>el</a:t>
            </a:r>
            <a:r>
              <a:rPr sz="2000" dirty="0">
                <a:cs typeface="Calibri"/>
              </a:rPr>
              <a:t> </a:t>
            </a:r>
            <a:r>
              <a:rPr sz="2000" b="1" spc="-5" dirty="0">
                <a:cs typeface="Calibri"/>
              </a:rPr>
              <a:t>control</a:t>
            </a:r>
            <a:r>
              <a:rPr sz="2000" b="1" spc="-20" dirty="0">
                <a:cs typeface="Calibri"/>
              </a:rPr>
              <a:t> </a:t>
            </a:r>
            <a:r>
              <a:rPr sz="2000" b="1" dirty="0">
                <a:cs typeface="Calibri"/>
              </a:rPr>
              <a:t>i</a:t>
            </a:r>
            <a:r>
              <a:rPr sz="2000" b="1" spc="-5" dirty="0">
                <a:cs typeface="Calibri"/>
              </a:rPr>
              <a:t> </a:t>
            </a:r>
            <a:r>
              <a:rPr sz="2000" b="1" spc="-10" dirty="0">
                <a:cs typeface="Calibri"/>
              </a:rPr>
              <a:t>l’eficiència</a:t>
            </a:r>
            <a:r>
              <a:rPr sz="2000" b="1" spc="-25" dirty="0">
                <a:cs typeface="Calibri"/>
              </a:rPr>
              <a:t> </a:t>
            </a:r>
            <a:r>
              <a:rPr sz="2000" spc="-5" dirty="0">
                <a:cs typeface="Calibri"/>
              </a:rPr>
              <a:t>de</a:t>
            </a:r>
            <a:r>
              <a:rPr sz="2000" spc="10" dirty="0">
                <a:cs typeface="Calibri"/>
              </a:rPr>
              <a:t> </a:t>
            </a:r>
            <a:r>
              <a:rPr sz="2000" spc="-5" dirty="0">
                <a:cs typeface="Calibri"/>
              </a:rPr>
              <a:t>les obres.</a:t>
            </a:r>
            <a:endParaRPr sz="2000" dirty="0">
              <a:cs typeface="Calibri"/>
            </a:endParaRPr>
          </a:p>
          <a:p>
            <a:pPr algn="just">
              <a:lnSpc>
                <a:spcPct val="100000"/>
              </a:lnSpc>
              <a:spcBef>
                <a:spcPts val="20"/>
              </a:spcBef>
              <a:buFont typeface="Wingdings"/>
              <a:buChar char=""/>
            </a:pPr>
            <a:endParaRPr lang="es-ES" dirty="0">
              <a:cs typeface="Calibri"/>
            </a:endParaRPr>
          </a:p>
        </p:txBody>
      </p:sp>
      <p:sp>
        <p:nvSpPr>
          <p:cNvPr id="14" name="object 36">
            <a:extLst>
              <a:ext uri="{FF2B5EF4-FFF2-40B4-BE49-F238E27FC236}">
                <a16:creationId xmlns:a16="http://schemas.microsoft.com/office/drawing/2014/main" id="{8A8DD241-947D-4DB5-9A0A-58F6B612EBC1}"/>
              </a:ext>
            </a:extLst>
          </p:cNvPr>
          <p:cNvSpPr txBox="1"/>
          <p:nvPr/>
        </p:nvSpPr>
        <p:spPr>
          <a:xfrm>
            <a:off x="896256" y="487051"/>
            <a:ext cx="7472680" cy="1272143"/>
          </a:xfrm>
          <a:prstGeom prst="rect">
            <a:avLst/>
          </a:prstGeom>
          <a:noFill/>
        </p:spPr>
        <p:txBody>
          <a:bodyPr vert="horz" wrap="square" lIns="0" tIns="40640" rIns="0" bIns="0" rtlCol="0">
            <a:spAutoFit/>
          </a:bodyPr>
          <a:lstStyle/>
          <a:p>
            <a:pPr marL="90805">
              <a:lnSpc>
                <a:spcPct val="100000"/>
              </a:lnSpc>
              <a:spcBef>
                <a:spcPts val="320"/>
              </a:spcBef>
            </a:pPr>
            <a:r>
              <a:rPr lang="es-ES" sz="2500" b="1" spc="-10" dirty="0">
                <a:cs typeface="Arial"/>
              </a:rPr>
              <a:t>C. </a:t>
            </a:r>
            <a:r>
              <a:rPr sz="2500" b="1" spc="-10" dirty="0" err="1">
                <a:cs typeface="Arial"/>
              </a:rPr>
              <a:t>Ampliar</a:t>
            </a:r>
            <a:r>
              <a:rPr sz="2500" b="1" spc="40" dirty="0">
                <a:cs typeface="Arial"/>
              </a:rPr>
              <a:t> </a:t>
            </a:r>
            <a:r>
              <a:rPr sz="2500" b="1" spc="-5" dirty="0" err="1">
                <a:cs typeface="Arial"/>
              </a:rPr>
              <a:t>el</a:t>
            </a:r>
            <a:r>
              <a:rPr sz="2500" b="1" spc="-10" dirty="0">
                <a:cs typeface="Arial"/>
              </a:rPr>
              <a:t> </a:t>
            </a:r>
            <a:r>
              <a:rPr sz="2500" b="1" spc="-5" dirty="0">
                <a:cs typeface="Arial"/>
              </a:rPr>
              <a:t>par</a:t>
            </a:r>
            <a:r>
              <a:rPr lang="es-ES" sz="2500" b="1" spc="-5" dirty="0">
                <a:cs typeface="Arial"/>
              </a:rPr>
              <a:t>c</a:t>
            </a:r>
            <a:r>
              <a:rPr sz="2500" b="1" spc="5" dirty="0">
                <a:cs typeface="Arial"/>
              </a:rPr>
              <a:t> </a:t>
            </a:r>
            <a:r>
              <a:rPr sz="2500" b="1" spc="-5" dirty="0">
                <a:cs typeface="Arial"/>
              </a:rPr>
              <a:t>a</a:t>
            </a:r>
            <a:r>
              <a:rPr lang="es-ES" sz="2500" b="1" spc="-5" dirty="0" err="1">
                <a:cs typeface="Arial"/>
              </a:rPr>
              <a:t>ss</a:t>
            </a:r>
            <a:r>
              <a:rPr sz="2500" b="1" spc="-5" dirty="0" err="1">
                <a:cs typeface="Arial"/>
              </a:rPr>
              <a:t>equible</a:t>
            </a:r>
            <a:endParaRPr lang="es-ES" sz="2500" b="1" spc="-5" dirty="0">
              <a:cs typeface="Arial"/>
            </a:endParaRPr>
          </a:p>
          <a:p>
            <a:pPr marL="90805">
              <a:spcBef>
                <a:spcPts val="320"/>
              </a:spcBef>
            </a:pPr>
            <a:r>
              <a:rPr lang="es-ES" sz="2500" b="1" spc="-5" dirty="0">
                <a:cs typeface="Calibri Light"/>
              </a:rPr>
              <a:t>P</a:t>
            </a:r>
            <a:r>
              <a:rPr lang="es-ES" sz="2500" b="1" spc="-25" dirty="0">
                <a:cs typeface="Calibri Light"/>
              </a:rPr>
              <a:t>R</a:t>
            </a:r>
            <a:r>
              <a:rPr lang="es-ES" sz="2500" b="1" spc="-30" dirty="0">
                <a:cs typeface="Calibri Light"/>
              </a:rPr>
              <a:t>O</a:t>
            </a:r>
            <a:r>
              <a:rPr lang="es-ES" sz="2500" b="1" spc="-35" dirty="0">
                <a:cs typeface="Calibri Light"/>
              </a:rPr>
              <a:t>M</a:t>
            </a:r>
            <a:r>
              <a:rPr lang="es-ES" sz="2500" b="1" spc="-30" dirty="0">
                <a:cs typeface="Calibri Light"/>
              </a:rPr>
              <a:t>O</a:t>
            </a:r>
            <a:r>
              <a:rPr lang="es-ES" sz="2500" b="1" spc="-15" dirty="0">
                <a:cs typeface="Calibri Light"/>
              </a:rPr>
              <a:t>C</a:t>
            </a:r>
            <a:r>
              <a:rPr lang="es-ES" sz="2500" b="1" spc="-10" dirty="0">
                <a:cs typeface="Calibri Light"/>
              </a:rPr>
              <a:t>I</a:t>
            </a:r>
            <a:r>
              <a:rPr lang="es-ES" sz="2500" b="1" dirty="0">
                <a:cs typeface="Calibri Light"/>
              </a:rPr>
              <a:t>Ó</a:t>
            </a:r>
            <a:r>
              <a:rPr lang="es-ES" sz="2500" b="1" spc="-65" dirty="0">
                <a:cs typeface="Calibri Light"/>
              </a:rPr>
              <a:t> </a:t>
            </a:r>
            <a:r>
              <a:rPr lang="es-ES" sz="2500" b="1" dirty="0">
                <a:cs typeface="Calibri Light"/>
              </a:rPr>
              <a:t>D’</a:t>
            </a:r>
            <a:r>
              <a:rPr lang="es-ES" sz="2500" b="1" spc="-15" dirty="0">
                <a:cs typeface="Calibri Light"/>
              </a:rPr>
              <a:t>H</a:t>
            </a:r>
            <a:r>
              <a:rPr lang="es-ES" sz="2500" b="1" spc="-20" dirty="0">
                <a:cs typeface="Calibri Light"/>
              </a:rPr>
              <a:t>AB</a:t>
            </a:r>
            <a:r>
              <a:rPr lang="es-ES" sz="2500" b="1" spc="-10" dirty="0">
                <a:cs typeface="Calibri Light"/>
              </a:rPr>
              <a:t>I</a:t>
            </a:r>
            <a:r>
              <a:rPr lang="es-ES" sz="2500" b="1" spc="-155" dirty="0">
                <a:cs typeface="Calibri Light"/>
              </a:rPr>
              <a:t>T</a:t>
            </a:r>
            <a:r>
              <a:rPr lang="es-ES" sz="2500" b="1" spc="-165" dirty="0">
                <a:cs typeface="Calibri Light"/>
              </a:rPr>
              <a:t>A</a:t>
            </a:r>
            <a:r>
              <a:rPr lang="es-ES" sz="2500" b="1" spc="-70" dirty="0">
                <a:cs typeface="Calibri Light"/>
              </a:rPr>
              <a:t>T</a:t>
            </a:r>
            <a:r>
              <a:rPr lang="es-ES" sz="2500" b="1" spc="-15" dirty="0">
                <a:cs typeface="Calibri Light"/>
              </a:rPr>
              <a:t>G</a:t>
            </a:r>
            <a:r>
              <a:rPr lang="es-ES" sz="2500" b="1" dirty="0">
                <a:cs typeface="Calibri Light"/>
              </a:rPr>
              <a:t>E</a:t>
            </a:r>
            <a:r>
              <a:rPr lang="es-ES" sz="2500" b="1" spc="-65" dirty="0">
                <a:cs typeface="Calibri Light"/>
              </a:rPr>
              <a:t> </a:t>
            </a:r>
            <a:r>
              <a:rPr lang="es-ES" sz="2500" b="1" spc="5" dirty="0">
                <a:cs typeface="Calibri Light"/>
              </a:rPr>
              <a:t>I</a:t>
            </a:r>
            <a:r>
              <a:rPr lang="es-ES" sz="2500" b="1" spc="-10" dirty="0">
                <a:cs typeface="Calibri Light"/>
              </a:rPr>
              <a:t>N</a:t>
            </a:r>
            <a:r>
              <a:rPr lang="es-ES" sz="2500" b="1" spc="-15" dirty="0">
                <a:cs typeface="Calibri Light"/>
              </a:rPr>
              <a:t>D</a:t>
            </a:r>
            <a:r>
              <a:rPr lang="es-ES" sz="2500" b="1" spc="-20" dirty="0">
                <a:cs typeface="Calibri Light"/>
              </a:rPr>
              <a:t>U</a:t>
            </a:r>
            <a:r>
              <a:rPr lang="es-ES" sz="2500" b="1" spc="-25" dirty="0">
                <a:cs typeface="Calibri Light"/>
              </a:rPr>
              <a:t>S</a:t>
            </a:r>
            <a:r>
              <a:rPr lang="es-ES" sz="2500" b="1" spc="-20" dirty="0">
                <a:cs typeface="Calibri Light"/>
              </a:rPr>
              <a:t>T</a:t>
            </a:r>
            <a:r>
              <a:rPr lang="es-ES" sz="2500" b="1" spc="-25" dirty="0">
                <a:cs typeface="Calibri Light"/>
              </a:rPr>
              <a:t>R</a:t>
            </a:r>
            <a:r>
              <a:rPr lang="es-ES" sz="2500" b="1" spc="5" dirty="0">
                <a:cs typeface="Calibri Light"/>
              </a:rPr>
              <a:t>I</a:t>
            </a:r>
            <a:r>
              <a:rPr lang="es-ES" sz="2500" b="1" spc="-20" dirty="0">
                <a:cs typeface="Calibri Light"/>
              </a:rPr>
              <a:t>A</a:t>
            </a:r>
            <a:r>
              <a:rPr lang="es-ES" sz="2500" b="1" spc="-15" dirty="0">
                <a:cs typeface="Calibri Light"/>
              </a:rPr>
              <a:t>L</a:t>
            </a:r>
            <a:r>
              <a:rPr lang="es-ES" sz="2500" b="1" spc="-10" dirty="0">
                <a:cs typeface="Calibri Light"/>
              </a:rPr>
              <a:t>I</a:t>
            </a:r>
            <a:r>
              <a:rPr lang="es-ES" sz="2500" b="1" spc="-20" dirty="0">
                <a:cs typeface="Calibri Light"/>
              </a:rPr>
              <a:t>T</a:t>
            </a:r>
            <a:r>
              <a:rPr lang="es-ES" sz="2500" b="1" spc="-30" dirty="0">
                <a:cs typeface="Calibri Light"/>
              </a:rPr>
              <a:t>Z</a:t>
            </a:r>
            <a:r>
              <a:rPr lang="es-ES" sz="2500" b="1" spc="-165" dirty="0">
                <a:cs typeface="Calibri Light"/>
              </a:rPr>
              <a:t>A</a:t>
            </a:r>
            <a:r>
              <a:rPr lang="es-ES" sz="2500" b="1" dirty="0">
                <a:cs typeface="Calibri Light"/>
              </a:rPr>
              <a:t>T</a:t>
            </a:r>
          </a:p>
          <a:p>
            <a:pPr marL="90805">
              <a:lnSpc>
                <a:spcPct val="100000"/>
              </a:lnSpc>
              <a:spcBef>
                <a:spcPts val="320"/>
              </a:spcBef>
            </a:pPr>
            <a:endParaRPr sz="2500" dirty="0">
              <a:cs typeface="Arial"/>
            </a:endParaRPr>
          </a:p>
        </p:txBody>
      </p:sp>
      <p:cxnSp>
        <p:nvCxnSpPr>
          <p:cNvPr id="15" name="Conector recto 14">
            <a:extLst>
              <a:ext uri="{FF2B5EF4-FFF2-40B4-BE49-F238E27FC236}">
                <a16:creationId xmlns:a16="http://schemas.microsoft.com/office/drawing/2014/main" id="{31B86662-D630-4764-A1E6-B6360661705E}"/>
              </a:ext>
            </a:extLst>
          </p:cNvPr>
          <p:cNvCxnSpPr>
            <a:cxnSpLocks/>
          </p:cNvCxnSpPr>
          <p:nvPr/>
        </p:nvCxnSpPr>
        <p:spPr>
          <a:xfrm>
            <a:off x="896256" y="1553029"/>
            <a:ext cx="11295744" cy="0"/>
          </a:xfrm>
          <a:prstGeom prst="line">
            <a:avLst/>
          </a:prstGeom>
          <a:ln w="44450" cmpd="sng">
            <a:solidFill>
              <a:srgbClr val="C6290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ángulo 15">
            <a:extLst>
              <a:ext uri="{FF2B5EF4-FFF2-40B4-BE49-F238E27FC236}">
                <a16:creationId xmlns:a16="http://schemas.microsoft.com/office/drawing/2014/main" id="{5A7FBDD4-6E6D-49D4-8D45-AAFA2C0DB1FD}"/>
              </a:ext>
            </a:extLst>
          </p:cNvPr>
          <p:cNvSpPr/>
          <p:nvPr/>
        </p:nvSpPr>
        <p:spPr>
          <a:xfrm>
            <a:off x="10277475" y="5836381"/>
            <a:ext cx="1273415" cy="472285"/>
          </a:xfrm>
          <a:prstGeom prst="rect">
            <a:avLst/>
          </a:prstGeom>
          <a:blipFill dpi="0" rotWithShape="1">
            <a:blip r:embed="rId2">
              <a:alphaModFix amt="35000"/>
            </a:blip>
            <a:srcRect/>
            <a:stretch>
              <a:fillRect l="-7826" t="-60103" r="-12732" b="-1838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dirty="0"/>
          </a:p>
        </p:txBody>
      </p:sp>
    </p:spTree>
    <p:extLst>
      <p:ext uri="{BB962C8B-B14F-4D97-AF65-F5344CB8AC3E}">
        <p14:creationId xmlns:p14="http://schemas.microsoft.com/office/powerpoint/2010/main" val="15129240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612</TotalTime>
  <Words>3745</Words>
  <Application>Microsoft Office PowerPoint</Application>
  <PresentationFormat>Panorámica</PresentationFormat>
  <Paragraphs>435</Paragraphs>
  <Slides>38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38</vt:i4>
      </vt:variant>
    </vt:vector>
  </HeadingPairs>
  <TitlesOfParts>
    <vt:vector size="47" baseType="lpstr">
      <vt:lpstr>Arial</vt:lpstr>
      <vt:lpstr>Arial MT</vt:lpstr>
      <vt:lpstr>Calibri</vt:lpstr>
      <vt:lpstr>Calibri </vt:lpstr>
      <vt:lpstr>Calibri Light</vt:lpstr>
      <vt:lpstr>Courier New</vt:lpstr>
      <vt:lpstr>Times New Roman</vt:lpstr>
      <vt:lpstr>Wingdings</vt:lpstr>
      <vt:lpstr>Office Theme</vt:lpstr>
      <vt:lpstr>Presentación de PowerPoint</vt:lpstr>
      <vt:lpstr>Presentación de PowerPoint</vt:lpstr>
      <vt:lpstr>Crisis de la vivienda:  Barcelona ha vivido dos burbujas, la  burbuja inmobiliaria y la burbuja de alquiler</vt:lpstr>
      <vt:lpstr>Misión: en España necesitamos 2,6 Millones de VPOs de alquiler (u  otras de uso social) para converger con Europa (15% del stock), en  BCB el déficit es de 90.000 viviendas.</vt:lpstr>
      <vt:lpstr>Presentación de PowerPoint</vt:lpstr>
      <vt:lpstr>2.1.1 Calificación definitiva de la VPO</vt:lpstr>
      <vt:lpstr>2.1.2 Reservas de suelo para VPO</vt:lpstr>
      <vt:lpstr>Presentación de PowerPoint</vt:lpstr>
      <vt:lpstr>Presentación de PowerPoint</vt:lpstr>
      <vt:lpstr>Presentación de PowerPoint</vt:lpstr>
      <vt:lpstr> C. Ampliar el parc assequible PROMOCIÓ D’HABITATGE INDUSTRIALITZAT </vt:lpstr>
      <vt:lpstr> 2.2.2 Promoción delegada </vt:lpstr>
      <vt:lpstr> 2.2.2 Promoción delegada </vt:lpstr>
      <vt:lpstr> 2.2.2 Promoción delegada </vt:lpstr>
      <vt:lpstr> 2.2.2 Promoción delegada </vt:lpstr>
      <vt:lpstr> 2.2.2 Promoción delegada </vt:lpstr>
      <vt:lpstr> 2.2.2 Promoción delegada </vt:lpstr>
      <vt:lpstr> 2.2.2 Promoción delegada </vt:lpstr>
      <vt:lpstr>Presentación de PowerPoint</vt:lpstr>
      <vt:lpstr> 2.2.2 Promoción delegada </vt:lpstr>
      <vt:lpstr> 2.2.2 Promoción delegada </vt:lpstr>
      <vt:lpstr>El derecho de compra preferente</vt:lpstr>
      <vt:lpstr>Ampliar el parc assequible</vt:lpstr>
      <vt:lpstr>Censo de vivienda vacía</vt:lpstr>
      <vt:lpstr>Captació d’habitatges HUTS</vt:lpstr>
      <vt:lpstr>Presentación de PowerPoint</vt:lpstr>
      <vt:lpstr>ii.a) Manteniment de la propietat del sòl del patrimoni municipal del sòl i de l’habitatge</vt:lpstr>
      <vt:lpstr>Finalitat i causa</vt:lpstr>
      <vt:lpstr>ii.b) Característiques del dret de superfície</vt:lpstr>
      <vt:lpstr>ii.c) Característiques dels habitatges en cohabitatge, el dret d’ús</vt:lpstr>
      <vt:lpstr>ii.c) Característiques dels habitatges en cohabitatge, el dret d’ús</vt:lpstr>
      <vt:lpstr>ii.c) Característiques dels habitatges en cohabitatge, el dret d’ús</vt:lpstr>
      <vt:lpstr>ii.d) Característinques dels habitatges en lloguer cooperatiu</vt:lpstr>
      <vt:lpstr>ii.d) Característinques dels habitatges en lloguer cooperatiu</vt:lpstr>
      <vt:lpstr>ii.e) Conveni amb Entitats sense afany de lucre (ESAL) (cooperatives i fundacions) </vt:lpstr>
      <vt:lpstr>ii.e) Conveni amb Entitats sense afany de lucre (ESAL) (cooperatives i fundacions) </vt:lpstr>
      <vt:lpstr>ii.e) Conveni amb Entitats sense afany de lucre (ESAL) (cooperatives i fundacions) 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Ideas para la finanzación del  modelo cooperativo de cesión de uso (cohousing)</dc:title>
  <dc:creator>DESPATX ARTUR FORNÉS</dc:creator>
  <cp:lastModifiedBy>ARTUR FORNÉS</cp:lastModifiedBy>
  <cp:revision>53</cp:revision>
  <dcterms:created xsi:type="dcterms:W3CDTF">2020-11-30T17:13:21Z</dcterms:created>
  <dcterms:modified xsi:type="dcterms:W3CDTF">2021-10-04T14:35:31Z</dcterms:modified>
</cp:coreProperties>
</file>